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6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2T08:41:16.38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5FFF537-0042-4188-94F4-7ECA33697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8000" dirty="0"/>
              <a:t>Bloed</a:t>
            </a:r>
            <a:br>
              <a:rPr lang="nl-NL" sz="8000" dirty="0"/>
            </a:br>
            <a:r>
              <a:rPr lang="nl-NL" sz="2800" dirty="0"/>
              <a:t>(H3 A/F) </a:t>
            </a:r>
            <a:endParaRPr lang="nl-NL" sz="8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36C6A8-B111-430C-B348-7088D9B44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892" y="4745736"/>
            <a:ext cx="4328371" cy="15727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Bloedcellen, bloedstolling, bloedgroepen, </a:t>
            </a:r>
            <a:r>
              <a:rPr lang="nl-NL" sz="2400" dirty="0" err="1"/>
              <a:t>rhesusfactor</a:t>
            </a:r>
            <a:endParaRPr lang="nl-NL" sz="2400" dirty="0"/>
          </a:p>
          <a:p>
            <a:pPr>
              <a:lnSpc>
                <a:spcPct val="100000"/>
              </a:lnSpc>
            </a:pPr>
            <a:r>
              <a:rPr lang="nl-NL" sz="2400" dirty="0"/>
              <a:t>D19vab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Januari 2021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A92BD"/>
          </a:solidFill>
          <a:ln w="38100" cap="rnd">
            <a:solidFill>
              <a:srgbClr val="CA92B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36FA7A-2B9C-46BD-929F-71955D61A3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34" r="20036" b="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095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77916-8BCC-4E3D-AEC7-DD9C71A58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7"/>
            <a:ext cx="10515600" cy="1426464"/>
          </a:xfrm>
        </p:spPr>
        <p:txBody>
          <a:bodyPr/>
          <a:lstStyle/>
          <a:p>
            <a:r>
              <a:rPr lang="nl-NL" sz="8000" dirty="0"/>
              <a:t>Bloedgroepen (ABO)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DB5320-A5E7-41CE-A69D-EE8A0A091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095901"/>
            <a:ext cx="10515600" cy="3486752"/>
          </a:xfrm>
        </p:spPr>
        <p:txBody>
          <a:bodyPr/>
          <a:lstStyle/>
          <a:p>
            <a:r>
              <a:rPr lang="nl-NL" dirty="0"/>
              <a:t>We kunnen twee bloedgroepfactoren onderscheiden, </a:t>
            </a:r>
            <a:r>
              <a:rPr lang="nl-NL" b="1" dirty="0"/>
              <a:t>factor A</a:t>
            </a:r>
            <a:r>
              <a:rPr lang="nl-NL" dirty="0"/>
              <a:t> en </a:t>
            </a:r>
            <a:r>
              <a:rPr lang="nl-NL" b="1" dirty="0"/>
              <a:t>factor B</a:t>
            </a:r>
            <a:r>
              <a:rPr lang="nl-NL" dirty="0"/>
              <a:t>. Dit noemen we beide </a:t>
            </a:r>
            <a:r>
              <a:rPr lang="nl-NL" b="1" dirty="0"/>
              <a:t>antigenen</a:t>
            </a:r>
            <a:r>
              <a:rPr lang="nl-NL" dirty="0"/>
              <a:t>.</a:t>
            </a:r>
          </a:p>
          <a:p>
            <a:r>
              <a:rPr lang="nl-NL" dirty="0"/>
              <a:t>In ons bloedplasma kunnen antistoffen voorkomen die gericht zijn tegen deze antigenen, namelijk de </a:t>
            </a:r>
            <a:r>
              <a:rPr lang="nl-NL" b="1" dirty="0"/>
              <a:t>antistoffen anti-A en anti-B. </a:t>
            </a:r>
            <a:r>
              <a:rPr lang="nl-NL" dirty="0"/>
              <a:t>We kunnen op basis hiervan 4 bloedgroepen onderscheiden: A, B, AB en 0 (nul). 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A676E092-FC40-44BD-98C2-9416F0A2D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29581"/>
              </p:ext>
            </p:extLst>
          </p:nvPr>
        </p:nvGraphicFramePr>
        <p:xfrm>
          <a:off x="838200" y="3839277"/>
          <a:ext cx="1031106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766">
                  <a:extLst>
                    <a:ext uri="{9D8B030D-6E8A-4147-A177-3AD203B41FA5}">
                      <a16:colId xmlns:a16="http://schemas.microsoft.com/office/drawing/2014/main" val="59973145"/>
                    </a:ext>
                  </a:extLst>
                </a:gridCol>
                <a:gridCol w="2577766">
                  <a:extLst>
                    <a:ext uri="{9D8B030D-6E8A-4147-A177-3AD203B41FA5}">
                      <a16:colId xmlns:a16="http://schemas.microsoft.com/office/drawing/2014/main" val="1169852424"/>
                    </a:ext>
                  </a:extLst>
                </a:gridCol>
                <a:gridCol w="2577766">
                  <a:extLst>
                    <a:ext uri="{9D8B030D-6E8A-4147-A177-3AD203B41FA5}">
                      <a16:colId xmlns:a16="http://schemas.microsoft.com/office/drawing/2014/main" val="2664020693"/>
                    </a:ext>
                  </a:extLst>
                </a:gridCol>
                <a:gridCol w="2577766">
                  <a:extLst>
                    <a:ext uri="{9D8B030D-6E8A-4147-A177-3AD203B41FA5}">
                      <a16:colId xmlns:a16="http://schemas.microsoft.com/office/drawing/2014/main" val="145533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/>
                        <a:t>Bloedgroep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/>
                        <a:t>Antigeen gebonden aan erytrocyt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/>
                        <a:t>Antistof in het bloedplasma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/>
                        <a:t>Voorkomen in NL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719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Anti-B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373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Anti-A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10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A en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Geen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40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Geen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Anti-A en anti-B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77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17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EC245-1AF7-4945-99DE-E87B12182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12422" y="-2611538"/>
            <a:ext cx="18883174" cy="906304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5400D4-22B4-4C2B-8DD2-ABEF8B1EC1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 descr="Kennisbank Biologie">
            <a:extLst>
              <a:ext uri="{FF2B5EF4-FFF2-40B4-BE49-F238E27FC236}">
                <a16:creationId xmlns:a16="http://schemas.microsoft.com/office/drawing/2014/main" id="{8548BE3F-9BB6-407A-B20E-2A718144C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88" y="428798"/>
            <a:ext cx="11123824" cy="600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305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9A537A10-DE68-4992-B76B-F3D66EC12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716241"/>
              </p:ext>
            </p:extLst>
          </p:nvPr>
        </p:nvGraphicFramePr>
        <p:xfrm>
          <a:off x="368968" y="922688"/>
          <a:ext cx="11634520" cy="493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657">
                  <a:extLst>
                    <a:ext uri="{9D8B030D-6E8A-4147-A177-3AD203B41FA5}">
                      <a16:colId xmlns:a16="http://schemas.microsoft.com/office/drawing/2014/main" val="1301929994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396964895"/>
                    </a:ext>
                  </a:extLst>
                </a:gridCol>
                <a:gridCol w="1746082">
                  <a:extLst>
                    <a:ext uri="{9D8B030D-6E8A-4147-A177-3AD203B41FA5}">
                      <a16:colId xmlns:a16="http://schemas.microsoft.com/office/drawing/2014/main" val="1260064106"/>
                    </a:ext>
                  </a:extLst>
                </a:gridCol>
                <a:gridCol w="2394268">
                  <a:extLst>
                    <a:ext uri="{9D8B030D-6E8A-4147-A177-3AD203B41FA5}">
                      <a16:colId xmlns:a16="http://schemas.microsoft.com/office/drawing/2014/main" val="340898404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1301804812"/>
                    </a:ext>
                  </a:extLst>
                </a:gridCol>
              </a:tblGrid>
              <a:tr h="975695">
                <a:tc>
                  <a:txBody>
                    <a:bodyPr/>
                    <a:lstStyle/>
                    <a:p>
                      <a:r>
                        <a:rPr lang="nl-NL" sz="3200" b="1" dirty="0"/>
                        <a:t>Bloedgroep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437395"/>
                  </a:ext>
                </a:extLst>
              </a:tr>
              <a:tr h="989246">
                <a:tc>
                  <a:txBody>
                    <a:bodyPr/>
                    <a:lstStyle/>
                    <a:p>
                      <a:r>
                        <a:rPr lang="nl-NL" sz="3200" b="1" dirty="0"/>
                        <a:t>Antigenen op rode bloedcel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A-antigeen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B-antigeen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A- en B-antigeen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Geen A, geen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46266"/>
                  </a:ext>
                </a:extLst>
              </a:tr>
              <a:tr h="989246">
                <a:tc>
                  <a:txBody>
                    <a:bodyPr/>
                    <a:lstStyle/>
                    <a:p>
                      <a:r>
                        <a:rPr lang="nl-NL" sz="3200" b="1" dirty="0"/>
                        <a:t>Antistoffen in het bloed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Anti-B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Anti-A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Geen anti-A en anti-B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Anti-B en anti-A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63688"/>
                  </a:ext>
                </a:extLst>
              </a:tr>
              <a:tr h="989246">
                <a:tc>
                  <a:txBody>
                    <a:bodyPr/>
                    <a:lstStyle/>
                    <a:p>
                      <a:r>
                        <a:rPr lang="nl-NL" sz="3200" b="1" dirty="0"/>
                        <a:t>Kan bloed ontvangen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A en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B en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A, B, AB en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571543"/>
                  </a:ext>
                </a:extLst>
              </a:tr>
              <a:tr h="989246">
                <a:tc>
                  <a:txBody>
                    <a:bodyPr/>
                    <a:lstStyle/>
                    <a:p>
                      <a:r>
                        <a:rPr lang="nl-NL" sz="3200" b="1" dirty="0"/>
                        <a:t>Kan bloed geven 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A en 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B en 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A, B, AB en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966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29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5DEEED-BE3A-4307-800A-45F555B51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5C73706-35AD-4797-B796-D806B8FE5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5006297" cy="6858000"/>
          </a:xfrm>
          <a:custGeom>
            <a:avLst/>
            <a:gdLst>
              <a:gd name="connsiteX0" fmla="*/ 5006297 w 5006297"/>
              <a:gd name="connsiteY0" fmla="*/ 0 h 6858000"/>
              <a:gd name="connsiteX1" fmla="*/ 1229608 w 5006297"/>
              <a:gd name="connsiteY1" fmla="*/ 0 h 6858000"/>
              <a:gd name="connsiteX2" fmla="*/ 1128285 w 5006297"/>
              <a:gd name="connsiteY2" fmla="*/ 156518 h 6858000"/>
              <a:gd name="connsiteX3" fmla="*/ 768782 w 5006297"/>
              <a:gd name="connsiteY3" fmla="*/ 825746 h 6858000"/>
              <a:gd name="connsiteX4" fmla="*/ 743290 w 5006297"/>
              <a:gd name="connsiteY4" fmla="*/ 860183 h 6858000"/>
              <a:gd name="connsiteX5" fmla="*/ 787138 w 5006297"/>
              <a:gd name="connsiteY5" fmla="*/ 756243 h 6858000"/>
              <a:gd name="connsiteX6" fmla="*/ 980544 w 5006297"/>
              <a:gd name="connsiteY6" fmla="*/ 339016 h 6858000"/>
              <a:gd name="connsiteX7" fmla="*/ 1161966 w 5006297"/>
              <a:gd name="connsiteY7" fmla="*/ 0 h 6858000"/>
              <a:gd name="connsiteX8" fmla="*/ 1104491 w 5006297"/>
              <a:gd name="connsiteY8" fmla="*/ 0 h 6858000"/>
              <a:gd name="connsiteX9" fmla="*/ 993044 w 5006297"/>
              <a:gd name="connsiteY9" fmla="*/ 204247 h 6858000"/>
              <a:gd name="connsiteX10" fmla="*/ 494731 w 5006297"/>
              <a:gd name="connsiteY10" fmla="*/ 1375322 h 6858000"/>
              <a:gd name="connsiteX11" fmla="*/ 46559 w 5006297"/>
              <a:gd name="connsiteY11" fmla="*/ 3329787 h 6858000"/>
              <a:gd name="connsiteX12" fmla="*/ 12272 w 5006297"/>
              <a:gd name="connsiteY12" fmla="*/ 4352595 h 6858000"/>
              <a:gd name="connsiteX13" fmla="*/ 171094 w 5006297"/>
              <a:gd name="connsiteY13" fmla="*/ 5544543 h 6858000"/>
              <a:gd name="connsiteX14" fmla="*/ 538125 w 5006297"/>
              <a:gd name="connsiteY14" fmla="*/ 6816123 h 6858000"/>
              <a:gd name="connsiteX15" fmla="*/ 555724 w 5006297"/>
              <a:gd name="connsiteY15" fmla="*/ 6858000 h 6858000"/>
              <a:gd name="connsiteX16" fmla="*/ 608303 w 5006297"/>
              <a:gd name="connsiteY16" fmla="*/ 6858000 h 6858000"/>
              <a:gd name="connsiteX17" fmla="*/ 596366 w 5006297"/>
              <a:gd name="connsiteY17" fmla="*/ 6829337 h 6858000"/>
              <a:gd name="connsiteX18" fmla="*/ 364843 w 5006297"/>
              <a:gd name="connsiteY18" fmla="*/ 6132604 h 6858000"/>
              <a:gd name="connsiteX19" fmla="*/ 213412 w 5006297"/>
              <a:gd name="connsiteY19" fmla="*/ 5505676 h 6858000"/>
              <a:gd name="connsiteX20" fmla="*/ 211628 w 5006297"/>
              <a:gd name="connsiteY20" fmla="*/ 5472254 h 6858000"/>
              <a:gd name="connsiteX21" fmla="*/ 311945 w 5006297"/>
              <a:gd name="connsiteY21" fmla="*/ 5821167 h 6858000"/>
              <a:gd name="connsiteX22" fmla="*/ 623960 w 5006297"/>
              <a:gd name="connsiteY22" fmla="*/ 6658826 h 6858000"/>
              <a:gd name="connsiteX23" fmla="*/ 717350 w 5006297"/>
              <a:gd name="connsiteY23" fmla="*/ 6858000 h 6858000"/>
              <a:gd name="connsiteX24" fmla="*/ 5006297 w 5006297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06297" h="6858000">
                <a:moveTo>
                  <a:pt x="5006297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5006297" y="6858000"/>
                </a:lnTo>
                <a:close/>
              </a:path>
            </a:pathLst>
          </a:custGeom>
          <a:solidFill>
            <a:srgbClr val="CA92BD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6B4887-A5EB-40C0-A2D6-20A80A392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44652"/>
            <a:ext cx="3182112" cy="55686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Bloedtransfusie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082410-DC08-4DFC-AC28-237F219D6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4350" y="644652"/>
            <a:ext cx="5856401" cy="55686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kennis</a:t>
            </a:r>
            <a:r>
              <a:rPr lang="en-US" dirty="0"/>
              <a:t> van </a:t>
            </a:r>
            <a:r>
              <a:rPr lang="en-US" dirty="0" err="1"/>
              <a:t>bloedgroepen</a:t>
            </a:r>
            <a:r>
              <a:rPr lang="en-US" dirty="0"/>
              <a:t> is van </a:t>
            </a:r>
            <a:r>
              <a:rPr lang="en-US" dirty="0" err="1"/>
              <a:t>groot</a:t>
            </a:r>
            <a:r>
              <a:rPr lang="en-US" dirty="0"/>
              <a:t> </a:t>
            </a:r>
            <a:r>
              <a:rPr lang="en-US" dirty="0" err="1"/>
              <a:t>belang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bloedtransfusies</a:t>
            </a:r>
            <a:r>
              <a:rPr lang="en-US" dirty="0"/>
              <a:t>. </a:t>
            </a:r>
            <a:r>
              <a:rPr lang="en-US" dirty="0" err="1"/>
              <a:t>Voorbeeld</a:t>
            </a:r>
            <a:r>
              <a:rPr lang="en-US" dirty="0"/>
              <a:t>: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Cellen</a:t>
            </a:r>
            <a:r>
              <a:rPr lang="en-US" dirty="0"/>
              <a:t> van </a:t>
            </a:r>
            <a:r>
              <a:rPr lang="en-US" dirty="0" err="1"/>
              <a:t>bloedgroep</a:t>
            </a:r>
            <a:r>
              <a:rPr lang="en-US" dirty="0"/>
              <a:t> A </a:t>
            </a:r>
            <a:r>
              <a:rPr lang="en-US" dirty="0" err="1"/>
              <a:t>mogen</a:t>
            </a:r>
            <a:r>
              <a:rPr lang="en-US" dirty="0"/>
              <a:t> nooit in contact </a:t>
            </a:r>
            <a:r>
              <a:rPr lang="en-US" dirty="0" err="1"/>
              <a:t>komen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hoeveelheid</a:t>
            </a:r>
            <a:r>
              <a:rPr lang="en-US" dirty="0"/>
              <a:t> anti-A;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Cellen</a:t>
            </a:r>
            <a:r>
              <a:rPr lang="en-US" dirty="0"/>
              <a:t> van </a:t>
            </a:r>
            <a:r>
              <a:rPr lang="en-US" dirty="0" err="1"/>
              <a:t>bloedgroep</a:t>
            </a:r>
            <a:r>
              <a:rPr lang="en-US" dirty="0"/>
              <a:t> B </a:t>
            </a:r>
            <a:r>
              <a:rPr lang="en-US" dirty="0" err="1"/>
              <a:t>mogen</a:t>
            </a:r>
            <a:r>
              <a:rPr lang="en-US" dirty="0"/>
              <a:t> nooit in contact </a:t>
            </a:r>
            <a:r>
              <a:rPr lang="en-US" dirty="0" err="1"/>
              <a:t>komen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hoeveelheid</a:t>
            </a:r>
            <a:r>
              <a:rPr lang="en-US" dirty="0"/>
              <a:t> anti-B;</a:t>
            </a:r>
          </a:p>
          <a:p>
            <a:r>
              <a:rPr lang="en-US" b="1" dirty="0" err="1"/>
              <a:t>Universele</a:t>
            </a:r>
            <a:r>
              <a:rPr lang="en-US" b="1" dirty="0"/>
              <a:t> donor: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met </a:t>
            </a:r>
            <a:r>
              <a:rPr lang="en-US" dirty="0" err="1"/>
              <a:t>bloedgroep</a:t>
            </a:r>
            <a:r>
              <a:rPr lang="en-US" dirty="0"/>
              <a:t> 0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bloed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. </a:t>
            </a:r>
            <a:r>
              <a:rPr lang="en-US" dirty="0" err="1"/>
              <a:t>Waarom</a:t>
            </a:r>
            <a:r>
              <a:rPr lang="en-US" dirty="0"/>
              <a:t>?</a:t>
            </a:r>
            <a:endParaRPr lang="en-US" b="1" dirty="0"/>
          </a:p>
          <a:p>
            <a:r>
              <a:rPr lang="en-US" b="1" dirty="0" err="1"/>
              <a:t>Universele</a:t>
            </a:r>
            <a:r>
              <a:rPr lang="en-US" b="1" dirty="0"/>
              <a:t> acceptor: </a:t>
            </a:r>
            <a:r>
              <a:rPr lang="en-US" dirty="0" err="1"/>
              <a:t>iemand</a:t>
            </a:r>
            <a:r>
              <a:rPr lang="en-US" dirty="0"/>
              <a:t> met </a:t>
            </a:r>
            <a:r>
              <a:rPr lang="en-US" dirty="0" err="1"/>
              <a:t>bloedgroep</a:t>
            </a:r>
            <a:r>
              <a:rPr lang="en-US" dirty="0"/>
              <a:t> AB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bloed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ontvangen</a:t>
            </a:r>
            <a:r>
              <a:rPr lang="en-US" dirty="0"/>
              <a:t>. </a:t>
            </a:r>
            <a:r>
              <a:rPr lang="en-US" dirty="0" err="1"/>
              <a:t>Waarom</a:t>
            </a:r>
            <a:r>
              <a:rPr lang="en-US" dirty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9810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745DEEED-BE3A-4307-800A-45F555B51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F5C73706-35AD-4797-B796-D806B8FE5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5006297" cy="6858000"/>
          </a:xfrm>
          <a:custGeom>
            <a:avLst/>
            <a:gdLst>
              <a:gd name="connsiteX0" fmla="*/ 5006297 w 5006297"/>
              <a:gd name="connsiteY0" fmla="*/ 0 h 6858000"/>
              <a:gd name="connsiteX1" fmla="*/ 1229608 w 5006297"/>
              <a:gd name="connsiteY1" fmla="*/ 0 h 6858000"/>
              <a:gd name="connsiteX2" fmla="*/ 1128285 w 5006297"/>
              <a:gd name="connsiteY2" fmla="*/ 156518 h 6858000"/>
              <a:gd name="connsiteX3" fmla="*/ 768782 w 5006297"/>
              <a:gd name="connsiteY3" fmla="*/ 825746 h 6858000"/>
              <a:gd name="connsiteX4" fmla="*/ 743290 w 5006297"/>
              <a:gd name="connsiteY4" fmla="*/ 860183 h 6858000"/>
              <a:gd name="connsiteX5" fmla="*/ 787138 w 5006297"/>
              <a:gd name="connsiteY5" fmla="*/ 756243 h 6858000"/>
              <a:gd name="connsiteX6" fmla="*/ 980544 w 5006297"/>
              <a:gd name="connsiteY6" fmla="*/ 339016 h 6858000"/>
              <a:gd name="connsiteX7" fmla="*/ 1161966 w 5006297"/>
              <a:gd name="connsiteY7" fmla="*/ 0 h 6858000"/>
              <a:gd name="connsiteX8" fmla="*/ 1104491 w 5006297"/>
              <a:gd name="connsiteY8" fmla="*/ 0 h 6858000"/>
              <a:gd name="connsiteX9" fmla="*/ 993044 w 5006297"/>
              <a:gd name="connsiteY9" fmla="*/ 204247 h 6858000"/>
              <a:gd name="connsiteX10" fmla="*/ 494731 w 5006297"/>
              <a:gd name="connsiteY10" fmla="*/ 1375322 h 6858000"/>
              <a:gd name="connsiteX11" fmla="*/ 46559 w 5006297"/>
              <a:gd name="connsiteY11" fmla="*/ 3329787 h 6858000"/>
              <a:gd name="connsiteX12" fmla="*/ 12272 w 5006297"/>
              <a:gd name="connsiteY12" fmla="*/ 4352595 h 6858000"/>
              <a:gd name="connsiteX13" fmla="*/ 171094 w 5006297"/>
              <a:gd name="connsiteY13" fmla="*/ 5544543 h 6858000"/>
              <a:gd name="connsiteX14" fmla="*/ 538125 w 5006297"/>
              <a:gd name="connsiteY14" fmla="*/ 6816123 h 6858000"/>
              <a:gd name="connsiteX15" fmla="*/ 555724 w 5006297"/>
              <a:gd name="connsiteY15" fmla="*/ 6858000 h 6858000"/>
              <a:gd name="connsiteX16" fmla="*/ 608303 w 5006297"/>
              <a:gd name="connsiteY16" fmla="*/ 6858000 h 6858000"/>
              <a:gd name="connsiteX17" fmla="*/ 596366 w 5006297"/>
              <a:gd name="connsiteY17" fmla="*/ 6829337 h 6858000"/>
              <a:gd name="connsiteX18" fmla="*/ 364843 w 5006297"/>
              <a:gd name="connsiteY18" fmla="*/ 6132604 h 6858000"/>
              <a:gd name="connsiteX19" fmla="*/ 213412 w 5006297"/>
              <a:gd name="connsiteY19" fmla="*/ 5505676 h 6858000"/>
              <a:gd name="connsiteX20" fmla="*/ 211628 w 5006297"/>
              <a:gd name="connsiteY20" fmla="*/ 5472254 h 6858000"/>
              <a:gd name="connsiteX21" fmla="*/ 311945 w 5006297"/>
              <a:gd name="connsiteY21" fmla="*/ 5821167 h 6858000"/>
              <a:gd name="connsiteX22" fmla="*/ 623960 w 5006297"/>
              <a:gd name="connsiteY22" fmla="*/ 6658826 h 6858000"/>
              <a:gd name="connsiteX23" fmla="*/ 717350 w 5006297"/>
              <a:gd name="connsiteY23" fmla="*/ 6858000 h 6858000"/>
              <a:gd name="connsiteX24" fmla="*/ 5006297 w 5006297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06297" h="6858000">
                <a:moveTo>
                  <a:pt x="5006297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5006297" y="6858000"/>
                </a:lnTo>
                <a:close/>
              </a:path>
            </a:pathLst>
          </a:custGeom>
          <a:solidFill>
            <a:srgbClr val="CA92BD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517982-6497-4F4B-BCA6-50A80A91D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44652"/>
            <a:ext cx="3182112" cy="55686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Rhesusstelsel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D3B804-5228-4202-B448-2F797D107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4350" y="644652"/>
            <a:ext cx="5856401" cy="556869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000" dirty="0" err="1"/>
              <a:t>Dit</a:t>
            </a:r>
            <a:r>
              <a:rPr lang="en-US" sz="2000" dirty="0"/>
              <a:t> </a:t>
            </a:r>
            <a:r>
              <a:rPr lang="en-US" sz="2000" dirty="0" err="1"/>
              <a:t>houdt</a:t>
            </a:r>
            <a:r>
              <a:rPr lang="en-US" sz="2000" dirty="0"/>
              <a:t> in </a:t>
            </a:r>
            <a:r>
              <a:rPr lang="en-US" sz="2000" dirty="0" err="1"/>
              <a:t>dat</a:t>
            </a:r>
            <a:r>
              <a:rPr lang="en-US" sz="2000" dirty="0"/>
              <a:t> je, </a:t>
            </a:r>
            <a:r>
              <a:rPr lang="en-US" sz="2000" dirty="0" err="1"/>
              <a:t>naast</a:t>
            </a:r>
            <a:r>
              <a:rPr lang="en-US" sz="2000" dirty="0"/>
              <a:t> </a:t>
            </a:r>
            <a:r>
              <a:rPr lang="en-US" sz="2000" dirty="0" err="1"/>
              <a:t>bijvoorbeeld</a:t>
            </a:r>
            <a:r>
              <a:rPr lang="en-US" sz="2000" dirty="0"/>
              <a:t> </a:t>
            </a:r>
            <a:r>
              <a:rPr lang="en-US" sz="2000" dirty="0" err="1"/>
              <a:t>antigeen</a:t>
            </a:r>
            <a:r>
              <a:rPr lang="en-US" sz="2000" dirty="0"/>
              <a:t> A of </a:t>
            </a:r>
            <a:r>
              <a:rPr lang="en-US" sz="2000" dirty="0" err="1"/>
              <a:t>antigeen</a:t>
            </a:r>
            <a:r>
              <a:rPr lang="en-US" sz="2000" dirty="0"/>
              <a:t> B, </a:t>
            </a:r>
            <a:r>
              <a:rPr lang="en-US" sz="2000" dirty="0" err="1"/>
              <a:t>nog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ander</a:t>
            </a:r>
            <a:r>
              <a:rPr lang="en-US" sz="2000" dirty="0"/>
              <a:t> </a:t>
            </a:r>
            <a:r>
              <a:rPr lang="en-US" sz="2000" dirty="0" err="1"/>
              <a:t>antigeen</a:t>
            </a:r>
            <a:r>
              <a:rPr lang="en-US" sz="2000" dirty="0"/>
              <a:t> op je rode </a:t>
            </a:r>
            <a:r>
              <a:rPr lang="en-US" sz="2000" dirty="0" err="1"/>
              <a:t>bloedcel</a:t>
            </a:r>
            <a:r>
              <a:rPr lang="en-US" sz="2000" dirty="0"/>
              <a:t> </a:t>
            </a:r>
            <a:r>
              <a:rPr lang="en-US" sz="2000" dirty="0" err="1"/>
              <a:t>hebt</a:t>
            </a:r>
            <a:r>
              <a:rPr lang="en-US" sz="2000" dirty="0"/>
              <a:t> </a:t>
            </a:r>
            <a:r>
              <a:rPr lang="en-US" sz="2000" dirty="0" err="1"/>
              <a:t>zitten</a:t>
            </a:r>
            <a:r>
              <a:rPr lang="en-US" sz="2000" dirty="0"/>
              <a:t>, </a:t>
            </a:r>
            <a:r>
              <a:rPr lang="en-US" sz="2000" dirty="0" err="1"/>
              <a:t>namelijk</a:t>
            </a:r>
            <a:r>
              <a:rPr lang="en-US" sz="2000" dirty="0"/>
              <a:t> </a:t>
            </a:r>
            <a:r>
              <a:rPr lang="en-US" sz="2000" dirty="0" err="1"/>
              <a:t>antigeen</a:t>
            </a:r>
            <a:r>
              <a:rPr lang="en-US" sz="2000" dirty="0"/>
              <a:t> D (het </a:t>
            </a:r>
            <a:r>
              <a:rPr lang="en-US" sz="2000" dirty="0" err="1"/>
              <a:t>rhesusantigeen</a:t>
            </a:r>
            <a:r>
              <a:rPr lang="en-US" sz="2000" dirty="0"/>
              <a:t>). 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85% van </a:t>
            </a:r>
            <a:r>
              <a:rPr lang="en-US" sz="2000" dirty="0" err="1"/>
              <a:t>alle</a:t>
            </a:r>
            <a:r>
              <a:rPr lang="en-US" sz="2000" dirty="0"/>
              <a:t> </a:t>
            </a:r>
            <a:r>
              <a:rPr lang="en-US" sz="2000" dirty="0" err="1"/>
              <a:t>mensen</a:t>
            </a:r>
            <a:r>
              <a:rPr lang="en-US" sz="2000" dirty="0"/>
              <a:t> </a:t>
            </a:r>
            <a:r>
              <a:rPr lang="en-US" sz="2000" dirty="0" err="1"/>
              <a:t>bezit</a:t>
            </a:r>
            <a:r>
              <a:rPr lang="en-US" sz="2000" dirty="0"/>
              <a:t> het </a:t>
            </a:r>
            <a:r>
              <a:rPr lang="en-US" sz="2000" dirty="0" err="1"/>
              <a:t>rhesusantigeen</a:t>
            </a:r>
            <a:r>
              <a:rPr lang="en-US" sz="2000" dirty="0"/>
              <a:t> (Rh+), </a:t>
            </a:r>
            <a:r>
              <a:rPr lang="en-US" sz="2000" dirty="0" err="1"/>
              <a:t>bij</a:t>
            </a:r>
            <a:r>
              <a:rPr lang="en-US" sz="2000" dirty="0"/>
              <a:t> </a:t>
            </a:r>
            <a:r>
              <a:rPr lang="en-US" sz="2000" dirty="0" err="1"/>
              <a:t>ongeveer</a:t>
            </a:r>
            <a:r>
              <a:rPr lang="en-US" sz="2000" dirty="0"/>
              <a:t> 15% </a:t>
            </a:r>
            <a:r>
              <a:rPr lang="en-US" sz="2000" dirty="0" err="1"/>
              <a:t>ontbreekt</a:t>
            </a:r>
            <a:r>
              <a:rPr lang="en-US" sz="2000" dirty="0"/>
              <a:t> het </a:t>
            </a:r>
            <a:r>
              <a:rPr lang="en-US" sz="2000" dirty="0" err="1"/>
              <a:t>rhesusantigeen</a:t>
            </a:r>
            <a:r>
              <a:rPr lang="en-US" sz="2000" dirty="0"/>
              <a:t> (Rh-).</a:t>
            </a:r>
          </a:p>
          <a:p>
            <a:pPr>
              <a:lnSpc>
                <a:spcPct val="100000"/>
              </a:lnSpc>
            </a:pPr>
            <a:r>
              <a:rPr lang="en-US" sz="2000" dirty="0" err="1"/>
              <a:t>Kennis</a:t>
            </a:r>
            <a:r>
              <a:rPr lang="en-US" sz="2000" dirty="0"/>
              <a:t> van de </a:t>
            </a:r>
            <a:r>
              <a:rPr lang="en-US" sz="2000" dirty="0" err="1"/>
              <a:t>rhesusfactor</a:t>
            </a:r>
            <a:r>
              <a:rPr lang="en-US" sz="2000" dirty="0"/>
              <a:t> is 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alleen</a:t>
            </a:r>
            <a:r>
              <a:rPr lang="en-US" sz="2000" dirty="0"/>
              <a:t> van </a:t>
            </a:r>
            <a:r>
              <a:rPr lang="en-US" sz="2000" dirty="0" err="1"/>
              <a:t>belang</a:t>
            </a:r>
            <a:r>
              <a:rPr lang="en-US" sz="2000" dirty="0"/>
              <a:t> </a:t>
            </a:r>
            <a:r>
              <a:rPr lang="en-US" sz="2000" dirty="0" err="1"/>
              <a:t>bij</a:t>
            </a:r>
            <a:r>
              <a:rPr lang="en-US" sz="2000" dirty="0"/>
              <a:t> </a:t>
            </a:r>
            <a:r>
              <a:rPr lang="en-US" sz="2000" dirty="0" err="1"/>
              <a:t>bloedtransfusies</a:t>
            </a:r>
            <a:r>
              <a:rPr lang="en-US" sz="2000" dirty="0"/>
              <a:t>, maar </a:t>
            </a:r>
            <a:r>
              <a:rPr lang="en-US" sz="2000" dirty="0" err="1"/>
              <a:t>ook</a:t>
            </a:r>
            <a:r>
              <a:rPr lang="en-US" sz="2000" dirty="0"/>
              <a:t> </a:t>
            </a:r>
            <a:r>
              <a:rPr lang="en-US" sz="2000" dirty="0" err="1"/>
              <a:t>bij</a:t>
            </a:r>
            <a:r>
              <a:rPr lang="en-US" sz="2000" dirty="0"/>
              <a:t> </a:t>
            </a:r>
            <a:r>
              <a:rPr lang="en-US" sz="2000" dirty="0" err="1"/>
              <a:t>zwangerschap</a:t>
            </a:r>
            <a:r>
              <a:rPr lang="en-US" sz="20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Wat </a:t>
            </a:r>
            <a:r>
              <a:rPr lang="en-US" sz="2000" dirty="0" err="1"/>
              <a:t>gebeurt</a:t>
            </a:r>
            <a:r>
              <a:rPr lang="en-US" sz="2000" dirty="0"/>
              <a:t> </a:t>
            </a:r>
            <a:r>
              <a:rPr lang="en-US" sz="2000" dirty="0" err="1"/>
              <a:t>er</a:t>
            </a:r>
            <a:r>
              <a:rPr lang="en-US" sz="2000" dirty="0"/>
              <a:t> </a:t>
            </a:r>
            <a:r>
              <a:rPr lang="en-US" sz="2000" dirty="0" err="1"/>
              <a:t>precies</a:t>
            </a:r>
            <a:r>
              <a:rPr lang="en-US" sz="2000" dirty="0"/>
              <a:t> </a:t>
            </a:r>
            <a:r>
              <a:rPr lang="en-US" sz="2000" dirty="0" err="1"/>
              <a:t>als</a:t>
            </a:r>
            <a:r>
              <a:rPr lang="en-US" sz="2000" dirty="0"/>
              <a:t> </a:t>
            </a:r>
            <a:r>
              <a:rPr lang="en-US" sz="2000" dirty="0" err="1"/>
              <a:t>iemand</a:t>
            </a:r>
            <a:r>
              <a:rPr lang="en-US" sz="2000" dirty="0"/>
              <a:t> </a:t>
            </a:r>
            <a:r>
              <a:rPr lang="en-US" sz="2000" dirty="0" err="1"/>
              <a:t>rhesusnegatief</a:t>
            </a:r>
            <a:r>
              <a:rPr lang="en-US" sz="2000" dirty="0"/>
              <a:t> is, maar </a:t>
            </a:r>
            <a:r>
              <a:rPr lang="en-US" sz="2000" dirty="0" err="1"/>
              <a:t>hier</a:t>
            </a:r>
            <a:r>
              <a:rPr lang="en-US" sz="2000" dirty="0"/>
              <a:t> </a:t>
            </a:r>
            <a:r>
              <a:rPr lang="en-US" sz="2000" dirty="0" err="1"/>
              <a:t>rhesuspositief</a:t>
            </a:r>
            <a:r>
              <a:rPr lang="en-US" sz="2000" dirty="0"/>
              <a:t> </a:t>
            </a:r>
            <a:r>
              <a:rPr lang="en-US" sz="2000" dirty="0" err="1"/>
              <a:t>bloed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</a:t>
            </a:r>
            <a:r>
              <a:rPr lang="en-US" sz="2000" dirty="0" err="1"/>
              <a:t>wordt</a:t>
            </a:r>
            <a:r>
              <a:rPr lang="en-US" sz="2000" dirty="0"/>
              <a:t> </a:t>
            </a:r>
            <a:r>
              <a:rPr lang="en-US" sz="2000" dirty="0" err="1"/>
              <a:t>gegeven</a:t>
            </a:r>
            <a:r>
              <a:rPr lang="en-US" sz="2000" dirty="0"/>
              <a:t>?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Het </a:t>
            </a:r>
            <a:r>
              <a:rPr lang="en-US" sz="2000" dirty="0" err="1"/>
              <a:t>rhesuspositieve</a:t>
            </a:r>
            <a:r>
              <a:rPr lang="en-US" sz="2000" dirty="0"/>
              <a:t> </a:t>
            </a:r>
            <a:r>
              <a:rPr lang="en-US" sz="2000" dirty="0" err="1"/>
              <a:t>bloed</a:t>
            </a:r>
            <a:r>
              <a:rPr lang="en-US" sz="2000" dirty="0"/>
              <a:t> is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deze</a:t>
            </a:r>
            <a:r>
              <a:rPr lang="en-US" sz="2000" dirty="0"/>
              <a:t> </a:t>
            </a:r>
            <a:r>
              <a:rPr lang="en-US" sz="2000" dirty="0" err="1"/>
              <a:t>patiënt</a:t>
            </a:r>
            <a:r>
              <a:rPr lang="en-US" sz="2000" dirty="0"/>
              <a:t> ‘</a:t>
            </a:r>
            <a:r>
              <a:rPr lang="en-US" sz="2000" dirty="0" err="1"/>
              <a:t>vreemd</a:t>
            </a:r>
            <a:r>
              <a:rPr lang="en-US" sz="2000" dirty="0"/>
              <a:t>’, </a:t>
            </a:r>
            <a:r>
              <a:rPr lang="en-US" sz="2000" dirty="0" err="1"/>
              <a:t>omdat</a:t>
            </a:r>
            <a:r>
              <a:rPr lang="en-US" sz="2000" dirty="0"/>
              <a:t> de </a:t>
            </a:r>
            <a:r>
              <a:rPr lang="en-US" sz="2000" dirty="0" err="1"/>
              <a:t>binnenkomende</a:t>
            </a:r>
            <a:r>
              <a:rPr lang="en-US" sz="2000" dirty="0"/>
              <a:t> </a:t>
            </a:r>
            <a:r>
              <a:rPr lang="en-US" sz="2000" dirty="0" err="1"/>
              <a:t>cellen</a:t>
            </a:r>
            <a:r>
              <a:rPr lang="en-US" sz="2000" dirty="0"/>
              <a:t> de </a:t>
            </a:r>
            <a:r>
              <a:rPr lang="en-US" sz="2000" dirty="0" err="1"/>
              <a:t>stof</a:t>
            </a:r>
            <a:r>
              <a:rPr lang="en-US" sz="2000" dirty="0"/>
              <a:t> ‘D’ </a:t>
            </a:r>
            <a:r>
              <a:rPr lang="en-US" sz="2000" dirty="0" err="1"/>
              <a:t>bevatten</a:t>
            </a:r>
            <a:r>
              <a:rPr lang="en-US" sz="2000" dirty="0"/>
              <a:t>, </a:t>
            </a:r>
            <a:r>
              <a:rPr lang="en-US" sz="2000" dirty="0" err="1"/>
              <a:t>en</a:t>
            </a:r>
            <a:r>
              <a:rPr lang="en-US" sz="2000" dirty="0"/>
              <a:t> die </a:t>
            </a:r>
            <a:r>
              <a:rPr lang="en-US" sz="2000" dirty="0" err="1"/>
              <a:t>heeft</a:t>
            </a:r>
            <a:r>
              <a:rPr lang="en-US" sz="2000" dirty="0"/>
              <a:t> </a:t>
            </a:r>
            <a:r>
              <a:rPr lang="en-US" sz="2000" dirty="0" err="1"/>
              <a:t>hij</a:t>
            </a:r>
            <a:r>
              <a:rPr lang="en-US" sz="2000" dirty="0"/>
              <a:t> </a:t>
            </a:r>
            <a:r>
              <a:rPr lang="en-US" sz="2000" dirty="0" err="1"/>
              <a:t>helemaal</a:t>
            </a:r>
            <a:r>
              <a:rPr lang="en-US" sz="2000" dirty="0"/>
              <a:t> </a:t>
            </a:r>
            <a:r>
              <a:rPr lang="en-US" sz="2000" dirty="0" err="1"/>
              <a:t>niet</a:t>
            </a:r>
            <a:r>
              <a:rPr lang="en-US" sz="20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Na </a:t>
            </a:r>
            <a:r>
              <a:rPr lang="en-US" sz="2000" dirty="0" err="1"/>
              <a:t>enige</a:t>
            </a:r>
            <a:r>
              <a:rPr lang="en-US" sz="2000" dirty="0"/>
              <a:t> </a:t>
            </a:r>
            <a:r>
              <a:rPr lang="en-US" sz="2000" dirty="0" err="1"/>
              <a:t>tijd</a:t>
            </a:r>
            <a:r>
              <a:rPr lang="en-US" sz="2000" dirty="0"/>
              <a:t> </a:t>
            </a:r>
            <a:r>
              <a:rPr lang="en-US" sz="2000" dirty="0" err="1"/>
              <a:t>gaat</a:t>
            </a:r>
            <a:r>
              <a:rPr lang="en-US" sz="2000" dirty="0"/>
              <a:t> de </a:t>
            </a:r>
            <a:r>
              <a:rPr lang="en-US" sz="2000" dirty="0" err="1"/>
              <a:t>patiënt</a:t>
            </a:r>
            <a:r>
              <a:rPr lang="en-US" sz="2000" dirty="0"/>
              <a:t> </a:t>
            </a:r>
            <a:r>
              <a:rPr lang="en-US" sz="2000" dirty="0" err="1"/>
              <a:t>rhesusantistoffen</a:t>
            </a:r>
            <a:r>
              <a:rPr lang="en-US" sz="2000" dirty="0"/>
              <a:t> </a:t>
            </a:r>
            <a:r>
              <a:rPr lang="en-US" sz="2000" dirty="0" err="1"/>
              <a:t>aanmaken</a:t>
            </a:r>
            <a:r>
              <a:rPr lang="en-US" sz="2000" dirty="0"/>
              <a:t> (anti-D);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Wanneer</a:t>
            </a:r>
            <a:r>
              <a:rPr lang="en-US" sz="2000" dirty="0"/>
              <a:t> </a:t>
            </a:r>
            <a:r>
              <a:rPr lang="en-US" sz="2000" dirty="0" err="1"/>
              <a:t>deze</a:t>
            </a:r>
            <a:r>
              <a:rPr lang="en-US" sz="2000" dirty="0"/>
              <a:t> </a:t>
            </a:r>
            <a:r>
              <a:rPr lang="en-US" sz="2000" dirty="0" err="1"/>
              <a:t>patiënt</a:t>
            </a:r>
            <a:r>
              <a:rPr lang="en-US" sz="2000" dirty="0"/>
              <a:t> </a:t>
            </a:r>
            <a:r>
              <a:rPr lang="en-US" sz="2000" dirty="0" err="1"/>
              <a:t>geruime</a:t>
            </a:r>
            <a:r>
              <a:rPr lang="en-US" sz="2000" dirty="0"/>
              <a:t> </a:t>
            </a:r>
            <a:r>
              <a:rPr lang="en-US" sz="2000" dirty="0" err="1"/>
              <a:t>tijd</a:t>
            </a:r>
            <a:r>
              <a:rPr lang="en-US" sz="2000" dirty="0"/>
              <a:t> later </a:t>
            </a:r>
            <a:r>
              <a:rPr lang="en-US" sz="2000" dirty="0" err="1"/>
              <a:t>nog</a:t>
            </a:r>
            <a:r>
              <a:rPr lang="en-US" sz="2000" dirty="0"/>
              <a:t> </a:t>
            </a:r>
            <a:r>
              <a:rPr lang="en-US" sz="2000" dirty="0" err="1"/>
              <a:t>eens</a:t>
            </a:r>
            <a:r>
              <a:rPr lang="en-US" sz="2000" dirty="0"/>
              <a:t> </a:t>
            </a:r>
            <a:r>
              <a:rPr lang="en-US" sz="2000" dirty="0" err="1"/>
              <a:t>rhesuspositief</a:t>
            </a:r>
            <a:r>
              <a:rPr lang="en-US" sz="2000" dirty="0"/>
              <a:t> </a:t>
            </a:r>
            <a:r>
              <a:rPr lang="en-US" sz="2000" dirty="0" err="1"/>
              <a:t>bloed</a:t>
            </a:r>
            <a:r>
              <a:rPr lang="en-US" sz="2000" dirty="0"/>
              <a:t> </a:t>
            </a:r>
            <a:r>
              <a:rPr lang="en-US" sz="2000" dirty="0" err="1"/>
              <a:t>krijgt</a:t>
            </a:r>
            <a:r>
              <a:rPr lang="en-US" sz="2000" dirty="0"/>
              <a:t> </a:t>
            </a:r>
            <a:r>
              <a:rPr lang="en-US" sz="2000" dirty="0" err="1"/>
              <a:t>toegediend</a:t>
            </a:r>
            <a:r>
              <a:rPr lang="en-US" sz="2000" dirty="0"/>
              <a:t>,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dit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deze</a:t>
            </a:r>
            <a:r>
              <a:rPr lang="en-US" sz="2000" dirty="0"/>
              <a:t> </a:t>
            </a:r>
            <a:r>
              <a:rPr lang="en-US" sz="2000" dirty="0" err="1"/>
              <a:t>patiënt</a:t>
            </a:r>
            <a:r>
              <a:rPr lang="en-US" sz="2000" dirty="0"/>
              <a:t> </a:t>
            </a:r>
            <a:r>
              <a:rPr lang="en-US" sz="2000" dirty="0" err="1"/>
              <a:t>levensbedreigend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, </a:t>
            </a:r>
            <a:r>
              <a:rPr lang="en-US" sz="2000" dirty="0" err="1"/>
              <a:t>immers</a:t>
            </a:r>
            <a:r>
              <a:rPr lang="en-US" sz="2000" dirty="0"/>
              <a:t> de </a:t>
            </a:r>
            <a:r>
              <a:rPr lang="en-US" sz="2000" dirty="0" err="1"/>
              <a:t>binnenkomende</a:t>
            </a:r>
            <a:r>
              <a:rPr lang="en-US" sz="2000" dirty="0"/>
              <a:t> rode </a:t>
            </a:r>
            <a:r>
              <a:rPr lang="en-US" sz="2000" dirty="0" err="1"/>
              <a:t>bloedcellen</a:t>
            </a:r>
            <a:r>
              <a:rPr lang="en-US" sz="2000" dirty="0"/>
              <a:t> met </a:t>
            </a:r>
            <a:r>
              <a:rPr lang="en-US" sz="2000" dirty="0" err="1"/>
              <a:t>daarop</a:t>
            </a:r>
            <a:r>
              <a:rPr lang="en-US" sz="2000" dirty="0"/>
              <a:t> het </a:t>
            </a:r>
            <a:r>
              <a:rPr lang="en-US" sz="2000" dirty="0" err="1"/>
              <a:t>antigeen</a:t>
            </a:r>
            <a:r>
              <a:rPr lang="en-US" sz="2000" dirty="0"/>
              <a:t> D </a:t>
            </a:r>
            <a:r>
              <a:rPr lang="en-US" sz="2000" dirty="0" err="1"/>
              <a:t>worden</a:t>
            </a:r>
            <a:r>
              <a:rPr lang="en-US" sz="2000" dirty="0"/>
              <a:t> dan </a:t>
            </a:r>
            <a:r>
              <a:rPr lang="en-US" sz="2000" dirty="0" err="1"/>
              <a:t>afgebroken</a:t>
            </a:r>
            <a:r>
              <a:rPr lang="en-US" sz="2000" dirty="0"/>
              <a:t> door de </a:t>
            </a:r>
            <a:r>
              <a:rPr lang="en-US" sz="2000" dirty="0" err="1"/>
              <a:t>antistoffen</a:t>
            </a:r>
            <a:r>
              <a:rPr lang="en-US" sz="2000" dirty="0"/>
              <a:t> (anti-D).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Gevolg</a:t>
            </a:r>
            <a:r>
              <a:rPr lang="en-US" sz="2000" dirty="0"/>
              <a:t>: </a:t>
            </a:r>
            <a:r>
              <a:rPr lang="en-US" sz="2000" dirty="0" err="1"/>
              <a:t>ernstige</a:t>
            </a:r>
            <a:r>
              <a:rPr lang="en-US" sz="2000" dirty="0"/>
              <a:t> </a:t>
            </a:r>
            <a:r>
              <a:rPr lang="en-US" sz="2000" dirty="0" err="1"/>
              <a:t>transfusiereactie</a:t>
            </a:r>
            <a:r>
              <a:rPr lang="en-US" sz="2000" dirty="0"/>
              <a:t> met </a:t>
            </a:r>
            <a:r>
              <a:rPr lang="en-US" sz="2000" dirty="0" err="1"/>
              <a:t>soms</a:t>
            </a:r>
            <a:r>
              <a:rPr lang="en-US" sz="2000" dirty="0"/>
              <a:t> fatale </a:t>
            </a:r>
            <a:r>
              <a:rPr lang="en-US" sz="2000" dirty="0" err="1"/>
              <a:t>afloop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4295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37B2D3-0765-4D74-AE7E-8AA2F9DD8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93" y="238539"/>
            <a:ext cx="11047013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Rh- en zwangerschap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4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A92BD"/>
          </a:solidFill>
          <a:ln w="38100" cap="rnd">
            <a:solidFill>
              <a:srgbClr val="CA92B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Rhesusfactor | Algemeen | Menselijk Lichaam - Menselijk Lichaam">
            <a:extLst>
              <a:ext uri="{FF2B5EF4-FFF2-40B4-BE49-F238E27FC236}">
                <a16:creationId xmlns:a16="http://schemas.microsoft.com/office/drawing/2014/main" id="{0D20948C-D2FE-47ED-89DC-205A31A655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7" b="3"/>
          <a:stretch/>
        </p:blipFill>
        <p:spPr bwMode="auto"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E082E6B3-7F1F-4A29-A7FA-903E8BA65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6087" y="2071316"/>
            <a:ext cx="6933119" cy="41148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1800" dirty="0" err="1"/>
              <a:t>Alleen</a:t>
            </a:r>
            <a:r>
              <a:rPr lang="en-US" sz="1800" dirty="0"/>
              <a:t> </a:t>
            </a:r>
            <a:r>
              <a:rPr lang="en-US" sz="1800" dirty="0" err="1"/>
              <a:t>als</a:t>
            </a:r>
            <a:r>
              <a:rPr lang="en-US" sz="1800" dirty="0"/>
              <a:t> je </a:t>
            </a:r>
            <a:r>
              <a:rPr lang="en-US" sz="1800" dirty="0" err="1"/>
              <a:t>als</a:t>
            </a:r>
            <a:r>
              <a:rPr lang="en-US" sz="1800" dirty="0"/>
              <a:t> </a:t>
            </a:r>
            <a:r>
              <a:rPr lang="en-US" sz="1800" dirty="0" err="1"/>
              <a:t>zwangere</a:t>
            </a:r>
            <a:r>
              <a:rPr lang="en-US" sz="1800" dirty="0"/>
              <a:t> vrouw </a:t>
            </a:r>
            <a:r>
              <a:rPr lang="en-US" sz="1800" dirty="0" err="1"/>
              <a:t>zelf</a:t>
            </a:r>
            <a:r>
              <a:rPr lang="en-US" sz="1800" dirty="0"/>
              <a:t> </a:t>
            </a:r>
            <a:r>
              <a:rPr lang="en-US" sz="1800" dirty="0" err="1"/>
              <a:t>rhesusnegatief</a:t>
            </a:r>
            <a:r>
              <a:rPr lang="en-US" sz="1800" dirty="0"/>
              <a:t> bent (Rh-), </a:t>
            </a:r>
            <a:r>
              <a:rPr lang="en-US" sz="1800" dirty="0" err="1"/>
              <a:t>kunnen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</a:t>
            </a:r>
            <a:r>
              <a:rPr lang="en-US" sz="1800" dirty="0" err="1"/>
              <a:t>zich</a:t>
            </a:r>
            <a:r>
              <a:rPr lang="en-US" sz="1800" dirty="0"/>
              <a:t> </a:t>
            </a:r>
            <a:r>
              <a:rPr lang="en-US" sz="1800" dirty="0" err="1"/>
              <a:t>situaties</a:t>
            </a:r>
            <a:r>
              <a:rPr lang="en-US" sz="1800" dirty="0"/>
              <a:t> </a:t>
            </a:r>
            <a:r>
              <a:rPr lang="en-US" sz="1800" dirty="0" err="1"/>
              <a:t>voordoen</a:t>
            </a:r>
            <a:r>
              <a:rPr lang="en-US" sz="1800" dirty="0"/>
              <a:t>. </a:t>
            </a:r>
          </a:p>
          <a:p>
            <a:pPr>
              <a:lnSpc>
                <a:spcPct val="100000"/>
              </a:lnSpc>
            </a:pPr>
            <a:r>
              <a:rPr lang="en-US" sz="1800" b="1" dirty="0" err="1"/>
              <a:t>Voorbeeld</a:t>
            </a:r>
            <a:r>
              <a:rPr lang="en-US" sz="1800" dirty="0"/>
              <a:t>: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Als</a:t>
            </a:r>
            <a:r>
              <a:rPr lang="en-US" sz="1800" dirty="0"/>
              <a:t> </a:t>
            </a:r>
            <a:r>
              <a:rPr lang="en-US" sz="1800" dirty="0" err="1"/>
              <a:t>zich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rhesuspositief</a:t>
            </a:r>
            <a:r>
              <a:rPr lang="en-US" sz="1800" dirty="0"/>
              <a:t> kind </a:t>
            </a:r>
            <a:r>
              <a:rPr lang="en-US" sz="1800" dirty="0" err="1"/>
              <a:t>ontwikkelt</a:t>
            </a:r>
            <a:r>
              <a:rPr lang="en-US" sz="1800" dirty="0"/>
              <a:t> in de </a:t>
            </a:r>
            <a:r>
              <a:rPr lang="en-US" sz="1800" dirty="0" err="1"/>
              <a:t>baarmoeder</a:t>
            </a:r>
            <a:r>
              <a:rPr lang="en-US" sz="1800" dirty="0"/>
              <a:t> van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rhesusnegatieve</a:t>
            </a:r>
            <a:r>
              <a:rPr lang="en-US" sz="1800" dirty="0"/>
              <a:t> </a:t>
            </a:r>
            <a:r>
              <a:rPr lang="en-US" sz="1800" dirty="0" err="1"/>
              <a:t>moeder</a:t>
            </a:r>
            <a:r>
              <a:rPr lang="en-US" sz="1800" dirty="0"/>
              <a:t>. De </a:t>
            </a:r>
            <a:r>
              <a:rPr lang="en-US" sz="1800" dirty="0" err="1"/>
              <a:t>kans</a:t>
            </a:r>
            <a:r>
              <a:rPr lang="en-US" sz="1800" dirty="0"/>
              <a:t> </a:t>
            </a:r>
            <a:r>
              <a:rPr lang="en-US" sz="1800" dirty="0" err="1"/>
              <a:t>hierop</a:t>
            </a:r>
            <a:r>
              <a:rPr lang="en-US" sz="1800" dirty="0"/>
              <a:t> is </a:t>
            </a:r>
            <a:r>
              <a:rPr lang="en-US" sz="1800" dirty="0" err="1"/>
              <a:t>groot</a:t>
            </a:r>
            <a:r>
              <a:rPr lang="en-US" sz="1800" dirty="0"/>
              <a:t> </a:t>
            </a:r>
            <a:r>
              <a:rPr lang="en-US" sz="1800" dirty="0" err="1"/>
              <a:t>als</a:t>
            </a:r>
            <a:r>
              <a:rPr lang="en-US" sz="1800" dirty="0"/>
              <a:t> de </a:t>
            </a:r>
            <a:r>
              <a:rPr lang="en-US" sz="1800" dirty="0" err="1"/>
              <a:t>vader</a:t>
            </a:r>
            <a:r>
              <a:rPr lang="en-US" sz="1800" dirty="0"/>
              <a:t> Rh+ is. </a:t>
            </a:r>
            <a:r>
              <a:rPr lang="en-US" sz="1800" dirty="0" err="1"/>
              <a:t>Tijdens</a:t>
            </a:r>
            <a:r>
              <a:rPr lang="en-US" sz="1800" dirty="0"/>
              <a:t> de </a:t>
            </a:r>
            <a:r>
              <a:rPr lang="en-US" sz="1800" dirty="0" err="1"/>
              <a:t>geboorte</a:t>
            </a:r>
            <a:r>
              <a:rPr lang="en-US" sz="1800" dirty="0"/>
              <a:t> </a:t>
            </a:r>
            <a:r>
              <a:rPr lang="en-US" sz="1800" dirty="0" err="1"/>
              <a:t>kunnen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</a:t>
            </a:r>
            <a:r>
              <a:rPr lang="en-US" sz="1800" dirty="0" err="1"/>
              <a:t>scheurtjes</a:t>
            </a:r>
            <a:r>
              <a:rPr lang="en-US" sz="1800" dirty="0"/>
              <a:t> in de placenta (</a:t>
            </a:r>
            <a:r>
              <a:rPr lang="en-US" sz="1800" dirty="0" err="1"/>
              <a:t>moederkoek</a:t>
            </a:r>
            <a:r>
              <a:rPr lang="en-US" sz="1800" dirty="0"/>
              <a:t>) </a:t>
            </a:r>
            <a:r>
              <a:rPr lang="en-US" sz="1800" dirty="0" err="1"/>
              <a:t>ontstaan</a:t>
            </a:r>
            <a:r>
              <a:rPr lang="en-US" sz="1800" dirty="0"/>
              <a:t>, </a:t>
            </a:r>
            <a:r>
              <a:rPr lang="en-US" sz="1800" dirty="0" err="1"/>
              <a:t>waardoor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</a:t>
            </a:r>
            <a:r>
              <a:rPr lang="en-US" sz="1800" dirty="0" err="1"/>
              <a:t>soms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beetje</a:t>
            </a:r>
            <a:r>
              <a:rPr lang="en-US" sz="1800" dirty="0"/>
              <a:t> </a:t>
            </a:r>
            <a:r>
              <a:rPr lang="en-US" sz="1800" dirty="0" err="1"/>
              <a:t>bloed</a:t>
            </a:r>
            <a:r>
              <a:rPr lang="en-US" sz="1800" dirty="0"/>
              <a:t> van het kind </a:t>
            </a:r>
            <a:r>
              <a:rPr lang="en-US" sz="1800" dirty="0" err="1"/>
              <a:t>terecht</a:t>
            </a:r>
            <a:r>
              <a:rPr lang="en-US" sz="1800" dirty="0"/>
              <a:t> </a:t>
            </a:r>
            <a:r>
              <a:rPr lang="en-US" sz="1800" dirty="0" err="1"/>
              <a:t>komt</a:t>
            </a:r>
            <a:r>
              <a:rPr lang="en-US" sz="1800" dirty="0"/>
              <a:t> in de </a:t>
            </a:r>
            <a:r>
              <a:rPr lang="en-US" sz="1800" dirty="0" err="1"/>
              <a:t>bloedsomloop</a:t>
            </a:r>
            <a:r>
              <a:rPr lang="en-US" sz="1800" dirty="0"/>
              <a:t> van de </a:t>
            </a:r>
            <a:r>
              <a:rPr lang="en-US" sz="1800" dirty="0" err="1"/>
              <a:t>moeder</a:t>
            </a:r>
            <a:r>
              <a:rPr lang="en-US" sz="1800" dirty="0"/>
              <a:t>. </a:t>
            </a:r>
            <a:r>
              <a:rPr lang="en-US" sz="1800" b="1" dirty="0" err="1"/>
              <a:t>Gevolg</a:t>
            </a:r>
            <a:r>
              <a:rPr lang="en-US" sz="1800" dirty="0"/>
              <a:t>: </a:t>
            </a:r>
            <a:r>
              <a:rPr lang="en-US" sz="1800" dirty="0" err="1"/>
              <a:t>moeder</a:t>
            </a:r>
            <a:r>
              <a:rPr lang="en-US" sz="1800" dirty="0"/>
              <a:t> </a:t>
            </a:r>
            <a:r>
              <a:rPr lang="en-US" sz="1800" dirty="0" err="1"/>
              <a:t>gaat</a:t>
            </a:r>
            <a:r>
              <a:rPr lang="en-US" sz="1800" dirty="0"/>
              <a:t> </a:t>
            </a:r>
            <a:r>
              <a:rPr lang="en-US" sz="1800" dirty="0" err="1"/>
              <a:t>antistoffen</a:t>
            </a:r>
            <a:r>
              <a:rPr lang="en-US" sz="1800" dirty="0"/>
              <a:t> </a:t>
            </a:r>
            <a:r>
              <a:rPr lang="en-US" sz="1800" dirty="0" err="1"/>
              <a:t>aanmaken</a:t>
            </a:r>
            <a:r>
              <a:rPr lang="en-US" sz="1800" dirty="0"/>
              <a:t>! 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Als</a:t>
            </a:r>
            <a:r>
              <a:rPr lang="en-US" sz="1800" dirty="0"/>
              <a:t> </a:t>
            </a:r>
            <a:r>
              <a:rPr lang="en-US" sz="1800" dirty="0" err="1"/>
              <a:t>zich</a:t>
            </a:r>
            <a:r>
              <a:rPr lang="en-US" sz="1800" dirty="0"/>
              <a:t> </a:t>
            </a:r>
            <a:r>
              <a:rPr lang="en-US" sz="1800" dirty="0" err="1"/>
              <a:t>bij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volgende</a:t>
            </a:r>
            <a:r>
              <a:rPr lang="en-US" sz="1800" dirty="0"/>
              <a:t> </a:t>
            </a:r>
            <a:r>
              <a:rPr lang="en-US" sz="1800" dirty="0" err="1"/>
              <a:t>zwangerschap</a:t>
            </a:r>
            <a:r>
              <a:rPr lang="en-US" sz="1800" dirty="0"/>
              <a:t> </a:t>
            </a:r>
            <a:r>
              <a:rPr lang="en-US" sz="1800" dirty="0" err="1"/>
              <a:t>weer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kind </a:t>
            </a:r>
            <a:r>
              <a:rPr lang="en-US" sz="1800" dirty="0" err="1"/>
              <a:t>aandient</a:t>
            </a:r>
            <a:r>
              <a:rPr lang="en-US" sz="1800" dirty="0"/>
              <a:t> met Rh+ </a:t>
            </a:r>
            <a:r>
              <a:rPr lang="en-US" sz="1800" dirty="0" err="1"/>
              <a:t>bloed</a:t>
            </a:r>
            <a:r>
              <a:rPr lang="en-US" sz="1800" dirty="0"/>
              <a:t>, </a:t>
            </a:r>
            <a:r>
              <a:rPr lang="en-US" sz="1800" dirty="0" err="1"/>
              <a:t>zullen</a:t>
            </a:r>
            <a:r>
              <a:rPr lang="en-US" sz="1800" dirty="0"/>
              <a:t> de </a:t>
            </a:r>
            <a:r>
              <a:rPr lang="en-US" sz="1800" dirty="0" err="1"/>
              <a:t>resusantistoffen</a:t>
            </a:r>
            <a:r>
              <a:rPr lang="en-US" sz="1800" dirty="0"/>
              <a:t> die de </a:t>
            </a:r>
            <a:r>
              <a:rPr lang="en-US" sz="1800" dirty="0" err="1"/>
              <a:t>moeder</a:t>
            </a:r>
            <a:r>
              <a:rPr lang="en-US" sz="1800" dirty="0"/>
              <a:t> reeds </a:t>
            </a:r>
            <a:r>
              <a:rPr lang="en-US" sz="1800" dirty="0" err="1"/>
              <a:t>heeft</a:t>
            </a:r>
            <a:r>
              <a:rPr lang="en-US" sz="1800" dirty="0"/>
              <a:t> </a:t>
            </a:r>
            <a:r>
              <a:rPr lang="en-US" sz="1800" dirty="0" err="1"/>
              <a:t>aangemaakt</a:t>
            </a:r>
            <a:r>
              <a:rPr lang="en-US" sz="1800" dirty="0"/>
              <a:t>, </a:t>
            </a:r>
            <a:r>
              <a:rPr lang="en-US" sz="1800" dirty="0" err="1"/>
              <a:t>tijdens</a:t>
            </a:r>
            <a:r>
              <a:rPr lang="en-US" sz="1800" dirty="0"/>
              <a:t> de </a:t>
            </a:r>
            <a:r>
              <a:rPr lang="en-US" sz="1800" dirty="0" err="1"/>
              <a:t>zwangerschap</a:t>
            </a:r>
            <a:r>
              <a:rPr lang="en-US" sz="1800" dirty="0"/>
              <a:t> de rode </a:t>
            </a:r>
            <a:r>
              <a:rPr lang="en-US" sz="1800" dirty="0" err="1"/>
              <a:t>bloedcellen</a:t>
            </a:r>
            <a:r>
              <a:rPr lang="en-US" sz="1800" dirty="0"/>
              <a:t> van het </a:t>
            </a:r>
            <a:r>
              <a:rPr lang="en-US" sz="1800" dirty="0" err="1"/>
              <a:t>ongeboren</a:t>
            </a:r>
            <a:r>
              <a:rPr lang="en-US" sz="1800" dirty="0"/>
              <a:t> kind </a:t>
            </a:r>
            <a:r>
              <a:rPr lang="en-US" sz="1800" dirty="0" err="1"/>
              <a:t>gaan</a:t>
            </a:r>
            <a:r>
              <a:rPr lang="en-US" sz="1800" dirty="0"/>
              <a:t> </a:t>
            </a:r>
            <a:r>
              <a:rPr lang="en-US" sz="1800" dirty="0" err="1"/>
              <a:t>afbreken</a:t>
            </a:r>
            <a:r>
              <a:rPr lang="en-US" sz="1800" dirty="0"/>
              <a:t>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 err="1"/>
              <a:t>Gevolg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en-US" sz="1800" dirty="0" err="1"/>
              <a:t>ongeboren</a:t>
            </a:r>
            <a:r>
              <a:rPr lang="en-US" sz="1800" dirty="0"/>
              <a:t> kind </a:t>
            </a:r>
            <a:r>
              <a:rPr lang="en-US" sz="1800" dirty="0" err="1"/>
              <a:t>krijgt</a:t>
            </a:r>
            <a:r>
              <a:rPr lang="en-US" sz="1800" dirty="0"/>
              <a:t> </a:t>
            </a:r>
            <a:r>
              <a:rPr lang="en-US" sz="1800" dirty="0" err="1"/>
              <a:t>bloedarmoede</a:t>
            </a:r>
            <a:r>
              <a:rPr lang="en-US" sz="1800" dirty="0"/>
              <a:t>, </a:t>
            </a:r>
            <a:r>
              <a:rPr lang="en-US" sz="1800" dirty="0" err="1"/>
              <a:t>aantasting</a:t>
            </a:r>
            <a:r>
              <a:rPr lang="en-US" sz="1800" dirty="0"/>
              <a:t> van </a:t>
            </a:r>
            <a:r>
              <a:rPr lang="en-US" sz="1800" dirty="0" err="1"/>
              <a:t>hersenen</a:t>
            </a:r>
            <a:r>
              <a:rPr lang="en-US" sz="1800" dirty="0"/>
              <a:t> door </a:t>
            </a:r>
            <a:r>
              <a:rPr lang="en-US" sz="1800" dirty="0" err="1"/>
              <a:t>grote</a:t>
            </a:r>
            <a:r>
              <a:rPr lang="en-US" sz="1800" dirty="0"/>
              <a:t> </a:t>
            </a:r>
            <a:r>
              <a:rPr lang="en-US" sz="1800" dirty="0" err="1"/>
              <a:t>hoeveelheid</a:t>
            </a:r>
            <a:r>
              <a:rPr lang="en-US" sz="1800" dirty="0"/>
              <a:t> </a:t>
            </a:r>
            <a:r>
              <a:rPr lang="en-US" sz="1800" dirty="0" err="1"/>
              <a:t>bilirubine</a:t>
            </a:r>
            <a:r>
              <a:rPr lang="en-US" sz="1800" dirty="0"/>
              <a:t> die </a:t>
            </a:r>
            <a:r>
              <a:rPr lang="en-US" sz="1800" dirty="0" err="1"/>
              <a:t>vrijkomt</a:t>
            </a:r>
            <a:r>
              <a:rPr lang="en-US" sz="1800" dirty="0"/>
              <a:t>. </a:t>
            </a:r>
            <a:r>
              <a:rPr lang="en-US" sz="1800" dirty="0" err="1"/>
              <a:t>Verstandelijke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lichamelijke</a:t>
            </a:r>
            <a:r>
              <a:rPr lang="en-US" sz="1800" dirty="0"/>
              <a:t> </a:t>
            </a:r>
            <a:r>
              <a:rPr lang="en-US" sz="1800" dirty="0" err="1"/>
              <a:t>afwijkingen</a:t>
            </a:r>
            <a:r>
              <a:rPr lang="en-US" sz="1800" dirty="0"/>
              <a:t>, </a:t>
            </a:r>
            <a:r>
              <a:rPr lang="en-US" sz="1800" dirty="0" err="1"/>
              <a:t>soms</a:t>
            </a:r>
            <a:r>
              <a:rPr lang="en-US" sz="1800" dirty="0"/>
              <a:t> met </a:t>
            </a:r>
            <a:r>
              <a:rPr lang="en-US" sz="1800" dirty="0" err="1"/>
              <a:t>sterfte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de </a:t>
            </a:r>
            <a:r>
              <a:rPr lang="en-US" sz="1800" dirty="0" err="1"/>
              <a:t>geboorte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800" dirty="0" err="1"/>
              <a:t>Tegenwoordig</a:t>
            </a:r>
            <a:r>
              <a:rPr lang="en-US" sz="1800" dirty="0"/>
              <a:t> </a:t>
            </a:r>
            <a:r>
              <a:rPr lang="en-US" sz="1800" dirty="0" err="1"/>
              <a:t>kunnen</a:t>
            </a:r>
            <a:r>
              <a:rPr lang="en-US" sz="1800" dirty="0"/>
              <a:t> we </a:t>
            </a:r>
            <a:r>
              <a:rPr lang="en-US" sz="1800" dirty="0" err="1"/>
              <a:t>dit</a:t>
            </a:r>
            <a:r>
              <a:rPr lang="en-US" sz="1800" dirty="0"/>
              <a:t> heel </a:t>
            </a:r>
            <a:r>
              <a:rPr lang="en-US" sz="1800" dirty="0" err="1"/>
              <a:t>goed</a:t>
            </a:r>
            <a:r>
              <a:rPr lang="en-US" sz="1800" dirty="0"/>
              <a:t> ‘</a:t>
            </a:r>
            <a:r>
              <a:rPr lang="en-US" sz="1800" dirty="0" err="1"/>
              <a:t>voor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’: in de 3e </a:t>
            </a:r>
            <a:r>
              <a:rPr lang="en-US" sz="1800" dirty="0" err="1"/>
              <a:t>maand</a:t>
            </a:r>
            <a:r>
              <a:rPr lang="en-US" sz="1800" dirty="0"/>
              <a:t> van de </a:t>
            </a:r>
            <a:r>
              <a:rPr lang="en-US" sz="1800" dirty="0" err="1"/>
              <a:t>zwangerschap</a:t>
            </a:r>
            <a:r>
              <a:rPr lang="en-US" sz="1800" dirty="0"/>
              <a:t> </a:t>
            </a:r>
            <a:r>
              <a:rPr lang="en-US" sz="1800" dirty="0" err="1"/>
              <a:t>wordt</a:t>
            </a:r>
            <a:r>
              <a:rPr lang="en-US" sz="1800" dirty="0"/>
              <a:t> je </a:t>
            </a:r>
            <a:r>
              <a:rPr lang="en-US" sz="1800" dirty="0" err="1"/>
              <a:t>getest</a:t>
            </a:r>
            <a:r>
              <a:rPr lang="en-US" sz="1800" dirty="0"/>
              <a:t> of je Rh- bent ja of nee. Zo ja: in week 27 </a:t>
            </a:r>
            <a:r>
              <a:rPr lang="en-US" sz="1800" dirty="0" err="1"/>
              <a:t>weer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bloedtest</a:t>
            </a:r>
            <a:r>
              <a:rPr lang="en-US" sz="1800" dirty="0"/>
              <a:t> om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kijken</a:t>
            </a:r>
            <a:r>
              <a:rPr lang="en-US" sz="1800" dirty="0"/>
              <a:t> of baby Rh- of Rh+ is. 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Is de baby Rh+, </a:t>
            </a:r>
            <a:r>
              <a:rPr lang="en-US" sz="1800" dirty="0" err="1"/>
              <a:t>krijg</a:t>
            </a:r>
            <a:r>
              <a:rPr lang="en-US" sz="1800" dirty="0"/>
              <a:t> je twee </a:t>
            </a:r>
            <a:r>
              <a:rPr lang="en-US" sz="1800" dirty="0" err="1"/>
              <a:t>rhesusprikken</a:t>
            </a:r>
            <a:r>
              <a:rPr lang="en-US" sz="1800" dirty="0"/>
              <a:t>: de </a:t>
            </a:r>
            <a:r>
              <a:rPr lang="en-US" sz="1800" dirty="0" err="1"/>
              <a:t>eerste</a:t>
            </a:r>
            <a:r>
              <a:rPr lang="en-US" sz="1800" dirty="0"/>
              <a:t> </a:t>
            </a:r>
            <a:r>
              <a:rPr lang="en-US" sz="1800" dirty="0" err="1"/>
              <a:t>rond</a:t>
            </a:r>
            <a:r>
              <a:rPr lang="en-US" sz="1800" dirty="0"/>
              <a:t> week 30, de </a:t>
            </a:r>
            <a:r>
              <a:rPr lang="en-US" sz="1800" dirty="0" err="1"/>
              <a:t>andere</a:t>
            </a:r>
            <a:r>
              <a:rPr lang="en-US" sz="1800" dirty="0"/>
              <a:t> </a:t>
            </a:r>
            <a:r>
              <a:rPr lang="en-US" sz="1800" dirty="0" err="1"/>
              <a:t>binnen</a:t>
            </a:r>
            <a:r>
              <a:rPr lang="en-US" sz="1800" dirty="0"/>
              <a:t> 24 </a:t>
            </a:r>
            <a:r>
              <a:rPr lang="en-US" sz="1800" dirty="0" err="1"/>
              <a:t>uur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de </a:t>
            </a:r>
            <a:r>
              <a:rPr lang="en-US" sz="1800" dirty="0" err="1"/>
              <a:t>geboorte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5184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C7F216-E83F-44FC-BAE1-878BEDFF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/>
              <a:t>Vervolg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A92BD"/>
          </a:solidFill>
          <a:ln w="41275" cap="rnd">
            <a:solidFill>
              <a:srgbClr val="CA92B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389D95-1541-4D47-B734-A4973B38D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8594" y="1027579"/>
            <a:ext cx="605215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19 </a:t>
            </a:r>
            <a:r>
              <a:rPr lang="en-US" b="1" dirty="0" err="1"/>
              <a:t>januari</a:t>
            </a:r>
            <a:r>
              <a:rPr lang="en-US" b="1" dirty="0"/>
              <a:t> 2021:</a:t>
            </a:r>
          </a:p>
          <a:p>
            <a:pPr>
              <a:lnSpc>
                <a:spcPct val="100000"/>
              </a:lnSpc>
            </a:pPr>
            <a:r>
              <a:rPr lang="en-US" sz="2400" b="1" dirty="0" err="1"/>
              <a:t>Voorbereiding</a:t>
            </a:r>
            <a:r>
              <a:rPr lang="en-US" sz="2400" b="1" dirty="0"/>
              <a:t>: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Maken</a:t>
            </a:r>
            <a:r>
              <a:rPr lang="en-US" sz="2400" dirty="0"/>
              <a:t> </a:t>
            </a:r>
            <a:r>
              <a:rPr lang="en-US" sz="2400" dirty="0" err="1"/>
              <a:t>opdracht</a:t>
            </a:r>
            <a:r>
              <a:rPr lang="en-US" sz="2400" dirty="0"/>
              <a:t> hart-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vaatziekten</a:t>
            </a:r>
            <a:r>
              <a:rPr lang="en-US" sz="2400" dirty="0"/>
              <a:t>, </a:t>
            </a:r>
            <a:r>
              <a:rPr lang="en-US" sz="2400" dirty="0" err="1"/>
              <a:t>inclusief</a:t>
            </a:r>
            <a:r>
              <a:rPr lang="en-US" sz="2400" dirty="0"/>
              <a:t> </a:t>
            </a:r>
            <a:r>
              <a:rPr lang="en-US" sz="2400" dirty="0" err="1"/>
              <a:t>bloed</a:t>
            </a:r>
            <a:r>
              <a:rPr lang="en-US" sz="2400" dirty="0"/>
              <a:t> (</a:t>
            </a:r>
            <a:r>
              <a:rPr lang="en-US" sz="2400" dirty="0" err="1"/>
              <a:t>zie</a:t>
            </a:r>
            <a:r>
              <a:rPr lang="en-US" sz="2400" dirty="0"/>
              <a:t> week 3)</a:t>
            </a:r>
          </a:p>
          <a:p>
            <a:pPr>
              <a:lnSpc>
                <a:spcPct val="100000"/>
              </a:lnSpc>
            </a:pPr>
            <a:r>
              <a:rPr lang="en-US" sz="2400" b="1" dirty="0" err="1"/>
              <a:t>Lesinhoud</a:t>
            </a:r>
            <a:r>
              <a:rPr lang="en-US" sz="2400" b="1" dirty="0"/>
              <a:t>: </a:t>
            </a:r>
            <a:r>
              <a:rPr lang="en-US" sz="2400" b="1" dirty="0" err="1"/>
              <a:t>b</a:t>
            </a:r>
            <a:r>
              <a:rPr lang="en-US" sz="2400" dirty="0" err="1"/>
              <a:t>espreken</a:t>
            </a:r>
            <a:r>
              <a:rPr lang="en-US" sz="2400" dirty="0"/>
              <a:t> </a:t>
            </a:r>
            <a:r>
              <a:rPr lang="en-US" sz="2400" dirty="0" err="1"/>
              <a:t>opdracht</a:t>
            </a:r>
            <a:r>
              <a:rPr lang="en-US" sz="2400" dirty="0"/>
              <a:t> </a:t>
            </a:r>
            <a:r>
              <a:rPr lang="en-US" sz="2400" dirty="0" err="1"/>
              <a:t>Geneesmiddelenkennis</a:t>
            </a:r>
            <a:r>
              <a:rPr lang="en-US" sz="2400" dirty="0"/>
              <a:t> HVZ, </a:t>
            </a:r>
            <a:r>
              <a:rPr lang="en-US" sz="2400" dirty="0" err="1"/>
              <a:t>theorie</a:t>
            </a:r>
            <a:r>
              <a:rPr lang="en-US" sz="2400" dirty="0"/>
              <a:t> angina pectoris 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b="1" dirty="0"/>
              <a:t>26 </a:t>
            </a:r>
            <a:r>
              <a:rPr lang="en-US" b="1" dirty="0" err="1"/>
              <a:t>januari</a:t>
            </a:r>
            <a:r>
              <a:rPr lang="en-US" b="1" dirty="0"/>
              <a:t>:</a:t>
            </a:r>
          </a:p>
          <a:p>
            <a:pPr>
              <a:lnSpc>
                <a:spcPct val="100000"/>
              </a:lnSpc>
            </a:pPr>
            <a:r>
              <a:rPr lang="en-US" sz="2400" b="1" dirty="0" err="1"/>
              <a:t>Voorbereiding</a:t>
            </a:r>
            <a:r>
              <a:rPr lang="en-US" sz="2400" b="1" dirty="0"/>
              <a:t>: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Taak</a:t>
            </a:r>
            <a:r>
              <a:rPr lang="en-US" sz="2400" dirty="0"/>
              <a:t> 3A: Angina Pectoris</a:t>
            </a:r>
          </a:p>
          <a:p>
            <a:pPr>
              <a:lnSpc>
                <a:spcPct val="100000"/>
              </a:lnSpc>
            </a:pPr>
            <a:r>
              <a:rPr lang="en-US" sz="2400" b="1" dirty="0" err="1"/>
              <a:t>Lesinhoud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 err="1"/>
              <a:t>bespreken</a:t>
            </a:r>
            <a:r>
              <a:rPr lang="en-US" sz="2400" dirty="0"/>
              <a:t> </a:t>
            </a:r>
            <a:r>
              <a:rPr lang="en-US" sz="2400" dirty="0" err="1"/>
              <a:t>taak</a:t>
            </a:r>
            <a:r>
              <a:rPr lang="en-US" sz="2400" dirty="0"/>
              <a:t> 3A, </a:t>
            </a:r>
            <a:r>
              <a:rPr lang="en-US" sz="2400" dirty="0" err="1"/>
              <a:t>theorie</a:t>
            </a:r>
            <a:r>
              <a:rPr lang="en-US" sz="2400" dirty="0"/>
              <a:t> </a:t>
            </a:r>
            <a:r>
              <a:rPr lang="en-US" sz="2400" dirty="0" err="1"/>
              <a:t>anemie</a:t>
            </a:r>
            <a:r>
              <a:rPr lang="en-US" sz="2400" dirty="0"/>
              <a:t>, </a:t>
            </a:r>
            <a:r>
              <a:rPr lang="en-US" sz="2400" dirty="0" err="1"/>
              <a:t>hypertensie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hypercholesterolemie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 err="1"/>
              <a:t>Daarna</a:t>
            </a:r>
            <a:r>
              <a:rPr lang="en-US" sz="2400" dirty="0"/>
              <a:t>: </a:t>
            </a:r>
            <a:r>
              <a:rPr lang="en-US" sz="2400" dirty="0" err="1"/>
              <a:t>proeftoets</a:t>
            </a:r>
            <a:r>
              <a:rPr lang="en-US" sz="2400" dirty="0"/>
              <a:t> mee </a:t>
            </a:r>
            <a:r>
              <a:rPr lang="en-US" sz="2400" dirty="0" err="1"/>
              <a:t>digitaal</a:t>
            </a:r>
            <a:r>
              <a:rPr lang="en-US" sz="2400" dirty="0"/>
              <a:t> </a:t>
            </a:r>
            <a:r>
              <a:rPr lang="en-US" sz="2400" dirty="0" err="1"/>
              <a:t>inclusief</a:t>
            </a:r>
            <a:r>
              <a:rPr lang="en-US" sz="2400" dirty="0"/>
              <a:t> </a:t>
            </a:r>
            <a:r>
              <a:rPr lang="en-US" sz="2400" dirty="0" err="1"/>
              <a:t>antwoordmodel</a:t>
            </a:r>
            <a:r>
              <a:rPr lang="en-US" sz="2400" dirty="0"/>
              <a:t>. 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957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106A22-DE4F-418A-991D-74BEDBC0D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4585" y="703293"/>
            <a:ext cx="4584921" cy="194981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/>
              <a:t>Waar gaan we vandaag mee bezig?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BD70E8F-923E-4EE4-8CE5-54CD81E07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64" r="22466" b="3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17" name="Rectangle 6">
            <a:extLst>
              <a:ext uri="{FF2B5EF4-FFF2-40B4-BE49-F238E27FC236}">
                <a16:creationId xmlns:a16="http://schemas.microsoft.com/office/drawing/2014/main" id="{3EB27620-B0B1-4232-A055-99D347606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289514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A92BD"/>
          </a:solidFill>
          <a:ln w="38100" cap="rnd">
            <a:solidFill>
              <a:srgbClr val="CA92B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14F3473-F4A9-4319-AD62-D4C181E25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4585" y="3164618"/>
            <a:ext cx="4584921" cy="302149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3200" dirty="0" err="1"/>
              <a:t>Bloed</a:t>
            </a:r>
            <a:r>
              <a:rPr lang="en-US" sz="3200" dirty="0"/>
              <a:t> (</a:t>
            </a:r>
            <a:r>
              <a:rPr lang="en-US" sz="3200" dirty="0" err="1"/>
              <a:t>onderdelen</a:t>
            </a:r>
            <a:r>
              <a:rPr lang="en-US" sz="3200" dirty="0"/>
              <a:t> van het </a:t>
            </a:r>
            <a:r>
              <a:rPr lang="en-US" sz="3200" dirty="0" err="1"/>
              <a:t>bloed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de </a:t>
            </a:r>
            <a:r>
              <a:rPr lang="en-US" sz="3200" dirty="0" err="1"/>
              <a:t>functie</a:t>
            </a:r>
            <a:r>
              <a:rPr lang="en-US" sz="3200" dirty="0"/>
              <a:t>);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3200" dirty="0" err="1"/>
              <a:t>Bloedstolling</a:t>
            </a:r>
            <a:r>
              <a:rPr lang="en-US" sz="3200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3200" dirty="0" err="1"/>
              <a:t>Bloedgroepen</a:t>
            </a:r>
            <a:r>
              <a:rPr lang="en-US" sz="3200" dirty="0"/>
              <a:t> (ABO-</a:t>
            </a:r>
            <a:r>
              <a:rPr lang="en-US" sz="3200" dirty="0" err="1"/>
              <a:t>stelsel</a:t>
            </a:r>
            <a:r>
              <a:rPr lang="en-US" sz="3200" dirty="0"/>
              <a:t>);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3200" dirty="0" err="1"/>
              <a:t>Rhesusstelsel</a:t>
            </a:r>
            <a:r>
              <a:rPr lang="en-US" sz="3200" dirty="0"/>
              <a:t>/factor.</a:t>
            </a:r>
          </a:p>
        </p:txBody>
      </p:sp>
    </p:spTree>
    <p:extLst>
      <p:ext uri="{BB962C8B-B14F-4D97-AF65-F5344CB8AC3E}">
        <p14:creationId xmlns:p14="http://schemas.microsoft.com/office/powerpoint/2010/main" val="37940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A92BD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BDE028-9CCD-43AC-ACC2-A695BC313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1221"/>
            <a:ext cx="105156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800">
                <a:solidFill>
                  <a:schemeClr val="bg1"/>
                </a:solidFill>
              </a:rPr>
              <a:t>Wat is bloed?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09AA8CF-4062-48FE-9961-793F873B1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586789"/>
            <a:ext cx="10515600" cy="359017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Rode </a:t>
            </a:r>
            <a:r>
              <a:rPr lang="en-US" sz="2400" dirty="0" err="1"/>
              <a:t>vloeistof</a:t>
            </a:r>
            <a:r>
              <a:rPr lang="en-US" sz="2400" dirty="0"/>
              <a:t> die door </a:t>
            </a:r>
            <a:r>
              <a:rPr lang="en-US" sz="2400" dirty="0" err="1"/>
              <a:t>onze</a:t>
            </a:r>
            <a:r>
              <a:rPr lang="en-US" sz="2400" dirty="0"/>
              <a:t> </a:t>
            </a:r>
            <a:r>
              <a:rPr lang="en-US" sz="2400" dirty="0" err="1"/>
              <a:t>bloedvaten</a:t>
            </a:r>
            <a:r>
              <a:rPr lang="en-US" sz="2400" dirty="0"/>
              <a:t> </a:t>
            </a:r>
            <a:r>
              <a:rPr lang="en-US" sz="2400" dirty="0" err="1"/>
              <a:t>stroomt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zorgt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de </a:t>
            </a:r>
            <a:r>
              <a:rPr lang="en-US" sz="2400" dirty="0" err="1"/>
              <a:t>circulatie</a:t>
            </a:r>
            <a:r>
              <a:rPr lang="en-US" sz="2400" dirty="0"/>
              <a:t>.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Het </a:t>
            </a:r>
            <a:r>
              <a:rPr lang="en-US" sz="2400" dirty="0" err="1"/>
              <a:t>bloedvolume</a:t>
            </a:r>
            <a:r>
              <a:rPr lang="en-US" sz="2400" dirty="0"/>
              <a:t> </a:t>
            </a:r>
            <a:r>
              <a:rPr lang="en-US" sz="2400" dirty="0" err="1"/>
              <a:t>bedraagt</a:t>
            </a:r>
            <a:r>
              <a:rPr lang="en-US" sz="2400" dirty="0"/>
              <a:t> </a:t>
            </a:r>
            <a:r>
              <a:rPr lang="en-US" sz="2400" dirty="0" err="1"/>
              <a:t>ongeveer</a:t>
            </a:r>
            <a:r>
              <a:rPr lang="en-US" sz="2400" dirty="0"/>
              <a:t> 7% van het </a:t>
            </a:r>
            <a:r>
              <a:rPr lang="en-US" sz="2400" dirty="0" err="1"/>
              <a:t>lichaamsgewicht</a:t>
            </a:r>
            <a:r>
              <a:rPr lang="en-US" sz="2400" dirty="0"/>
              <a:t> (</a:t>
            </a:r>
            <a:r>
              <a:rPr lang="en-US" sz="2400" dirty="0" err="1"/>
              <a:t>ongeveer</a:t>
            </a:r>
            <a:r>
              <a:rPr lang="en-US" sz="2400" dirty="0"/>
              <a:t> 5 liter per </a:t>
            </a:r>
            <a:r>
              <a:rPr lang="en-US" sz="2400" dirty="0" err="1"/>
              <a:t>volwassene</a:t>
            </a:r>
            <a:r>
              <a:rPr lang="en-US" sz="2400" dirty="0"/>
              <a:t>). </a:t>
            </a:r>
            <a:r>
              <a:rPr lang="en-US" sz="2400" dirty="0" err="1"/>
              <a:t>Veel</a:t>
            </a:r>
            <a:r>
              <a:rPr lang="en-US" sz="2400" dirty="0"/>
              <a:t> </a:t>
            </a:r>
            <a:r>
              <a:rPr lang="en-US" sz="2400" dirty="0" err="1"/>
              <a:t>belangrijke</a:t>
            </a:r>
            <a:r>
              <a:rPr lang="en-US" sz="2400" dirty="0"/>
              <a:t> taken, </a:t>
            </a:r>
            <a:r>
              <a:rPr lang="en-US" sz="2400" dirty="0" err="1"/>
              <a:t>namelijk</a:t>
            </a:r>
            <a:r>
              <a:rPr lang="en-US" sz="2400" dirty="0"/>
              <a:t>: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Uitwisseling</a:t>
            </a:r>
            <a:r>
              <a:rPr lang="en-US" sz="2400" dirty="0"/>
              <a:t> van </a:t>
            </a:r>
            <a:r>
              <a:rPr lang="en-US" sz="2400" dirty="0" err="1"/>
              <a:t>stoffen</a:t>
            </a:r>
            <a:r>
              <a:rPr lang="en-US" sz="2400" dirty="0"/>
              <a:t>;</a:t>
            </a:r>
          </a:p>
          <a:p>
            <a:pPr marL="5715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Vervoer van </a:t>
            </a:r>
            <a:r>
              <a:rPr lang="en-US" sz="2400" dirty="0" err="1"/>
              <a:t>voedingsstoffen</a:t>
            </a:r>
            <a:r>
              <a:rPr lang="en-US" sz="2400" dirty="0"/>
              <a:t> van de </a:t>
            </a:r>
            <a:r>
              <a:rPr lang="en-US" sz="2400" dirty="0" err="1"/>
              <a:t>darm</a:t>
            </a:r>
            <a:r>
              <a:rPr lang="en-US" sz="2400" dirty="0"/>
              <a:t> </a:t>
            </a:r>
            <a:r>
              <a:rPr lang="en-US" sz="2400" dirty="0" err="1"/>
              <a:t>naar</a:t>
            </a:r>
            <a:r>
              <a:rPr lang="en-US" sz="2400" dirty="0"/>
              <a:t> de </a:t>
            </a:r>
            <a:r>
              <a:rPr lang="en-US" sz="2400" dirty="0" err="1"/>
              <a:t>weefsels</a:t>
            </a:r>
            <a:r>
              <a:rPr lang="en-US" sz="2400" dirty="0"/>
              <a:t>;</a:t>
            </a:r>
          </a:p>
          <a:p>
            <a:pPr marL="5715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Vervoer van </a:t>
            </a:r>
            <a:r>
              <a:rPr lang="en-US" sz="2400" dirty="0" err="1"/>
              <a:t>zuurstof</a:t>
            </a:r>
            <a:r>
              <a:rPr lang="en-US" sz="2400" dirty="0"/>
              <a:t> van de </a:t>
            </a:r>
            <a:r>
              <a:rPr lang="en-US" sz="2400" dirty="0" err="1"/>
              <a:t>longen</a:t>
            </a:r>
            <a:r>
              <a:rPr lang="en-US" sz="2400" dirty="0"/>
              <a:t> </a:t>
            </a:r>
            <a:r>
              <a:rPr lang="en-US" sz="2400" dirty="0" err="1"/>
              <a:t>naar</a:t>
            </a:r>
            <a:r>
              <a:rPr lang="en-US" sz="2400" dirty="0"/>
              <a:t> de </a:t>
            </a:r>
            <a:r>
              <a:rPr lang="en-US" sz="2400" dirty="0" err="1"/>
              <a:t>weefsels</a:t>
            </a:r>
            <a:r>
              <a:rPr lang="en-US" sz="2400" dirty="0"/>
              <a:t>, </a:t>
            </a:r>
            <a:r>
              <a:rPr lang="en-US" sz="2400" dirty="0" err="1"/>
              <a:t>en</a:t>
            </a:r>
            <a:r>
              <a:rPr lang="en-US" sz="2400" dirty="0"/>
              <a:t> het </a:t>
            </a:r>
            <a:r>
              <a:rPr lang="en-US" sz="2400" dirty="0" err="1"/>
              <a:t>vervoer</a:t>
            </a:r>
            <a:r>
              <a:rPr lang="en-US" sz="2400" dirty="0"/>
              <a:t> van </a:t>
            </a:r>
            <a:r>
              <a:rPr lang="en-US" sz="2400" dirty="0" err="1"/>
              <a:t>koolzuur</a:t>
            </a:r>
            <a:r>
              <a:rPr lang="en-US" sz="2400" dirty="0"/>
              <a:t> van de </a:t>
            </a:r>
            <a:r>
              <a:rPr lang="en-US" sz="2400" dirty="0" err="1"/>
              <a:t>weefsels</a:t>
            </a:r>
            <a:r>
              <a:rPr lang="en-US" sz="2400" dirty="0"/>
              <a:t> </a:t>
            </a:r>
            <a:r>
              <a:rPr lang="en-US" sz="2400" dirty="0" err="1"/>
              <a:t>naar</a:t>
            </a:r>
            <a:r>
              <a:rPr lang="en-US" sz="2400" dirty="0"/>
              <a:t> de </a:t>
            </a:r>
            <a:r>
              <a:rPr lang="en-US" sz="2400" dirty="0" err="1"/>
              <a:t>longen</a:t>
            </a:r>
            <a:r>
              <a:rPr lang="en-US" sz="2400" dirty="0"/>
              <a:t>;</a:t>
            </a:r>
          </a:p>
          <a:p>
            <a:pPr marL="5715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Vervoer van </a:t>
            </a:r>
            <a:r>
              <a:rPr lang="en-US" sz="2400" dirty="0" err="1"/>
              <a:t>afvalproducten</a:t>
            </a:r>
            <a:r>
              <a:rPr lang="en-US" sz="2400" dirty="0"/>
              <a:t> van de </a:t>
            </a:r>
            <a:r>
              <a:rPr lang="en-US" sz="2400" dirty="0" err="1"/>
              <a:t>stofwisseling</a:t>
            </a:r>
            <a:r>
              <a:rPr lang="en-US" sz="2400" dirty="0"/>
              <a:t>;</a:t>
            </a:r>
          </a:p>
          <a:p>
            <a:pPr marL="5715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Vervoer van </a:t>
            </a:r>
            <a:r>
              <a:rPr lang="en-US" sz="2400" dirty="0" err="1"/>
              <a:t>hormonen</a:t>
            </a:r>
            <a:r>
              <a:rPr lang="en-US" sz="2400" dirty="0"/>
              <a:t> van de </a:t>
            </a:r>
            <a:r>
              <a:rPr lang="en-US" sz="2400" dirty="0" err="1"/>
              <a:t>endocriene</a:t>
            </a:r>
            <a:r>
              <a:rPr lang="en-US" sz="2400" dirty="0"/>
              <a:t> </a:t>
            </a:r>
            <a:r>
              <a:rPr lang="en-US" sz="2400" dirty="0" err="1"/>
              <a:t>klieren</a:t>
            </a:r>
            <a:r>
              <a:rPr lang="en-US" sz="2400" dirty="0"/>
              <a:t> </a:t>
            </a:r>
            <a:r>
              <a:rPr lang="en-US" sz="2400" dirty="0" err="1"/>
              <a:t>naar</a:t>
            </a:r>
            <a:r>
              <a:rPr lang="en-US" sz="2400" dirty="0"/>
              <a:t> de </a:t>
            </a:r>
            <a:r>
              <a:rPr lang="en-US" sz="2400" dirty="0" err="1"/>
              <a:t>doelorganen</a:t>
            </a:r>
            <a:r>
              <a:rPr lang="en-US" sz="2400" dirty="0"/>
              <a:t>.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Afweer</a:t>
            </a:r>
            <a:r>
              <a:rPr lang="en-US" sz="2400" dirty="0"/>
              <a:t> </a:t>
            </a:r>
            <a:r>
              <a:rPr lang="en-US" sz="2400" dirty="0" err="1"/>
              <a:t>tegen</a:t>
            </a:r>
            <a:r>
              <a:rPr lang="en-US" sz="2400" dirty="0"/>
              <a:t> </a:t>
            </a:r>
            <a:r>
              <a:rPr lang="en-US" sz="2400" dirty="0" err="1"/>
              <a:t>binnengedrongen</a:t>
            </a:r>
            <a:r>
              <a:rPr lang="en-US" sz="2400" dirty="0"/>
              <a:t> micro-</a:t>
            </a:r>
            <a:r>
              <a:rPr lang="en-US" sz="2400" dirty="0" err="1"/>
              <a:t>organismen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059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A92BD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BDE028-9CCD-43AC-ACC2-A695BC313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1221"/>
            <a:ext cx="105156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800" dirty="0" err="1">
                <a:solidFill>
                  <a:schemeClr val="bg1"/>
                </a:solidFill>
              </a:rPr>
              <a:t>Samenstelling</a:t>
            </a:r>
            <a:r>
              <a:rPr lang="en-US" sz="6800" dirty="0">
                <a:solidFill>
                  <a:schemeClr val="bg1"/>
                </a:solidFill>
              </a:rPr>
              <a:t> </a:t>
            </a:r>
            <a:r>
              <a:rPr lang="en-US" sz="6800" dirty="0" err="1">
                <a:solidFill>
                  <a:schemeClr val="bg1"/>
                </a:solidFill>
              </a:rPr>
              <a:t>bloed</a:t>
            </a:r>
            <a:endParaRPr lang="en-US" sz="6800" dirty="0">
              <a:solidFill>
                <a:schemeClr val="bg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09AA8CF-4062-48FE-9961-793F873B1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586789"/>
            <a:ext cx="10515600" cy="359017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endParaRPr lang="en-US" sz="2400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DB031D4F-7DB3-4114-A339-6720CEAEA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84572"/>
              </p:ext>
            </p:extLst>
          </p:nvPr>
        </p:nvGraphicFramePr>
        <p:xfrm>
          <a:off x="429045" y="2461636"/>
          <a:ext cx="6161212" cy="38404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45726">
                  <a:extLst>
                    <a:ext uri="{9D8B030D-6E8A-4147-A177-3AD203B41FA5}">
                      <a16:colId xmlns:a16="http://schemas.microsoft.com/office/drawing/2014/main" val="1385886468"/>
                    </a:ext>
                  </a:extLst>
                </a:gridCol>
                <a:gridCol w="3515486">
                  <a:extLst>
                    <a:ext uri="{9D8B030D-6E8A-4147-A177-3AD203B41FA5}">
                      <a16:colId xmlns:a16="http://schemas.microsoft.com/office/drawing/2014/main" val="2981484333"/>
                    </a:ext>
                  </a:extLst>
                </a:gridCol>
              </a:tblGrid>
              <a:tr h="769323">
                <a:tc>
                  <a:txBody>
                    <a:bodyPr/>
                    <a:lstStyle/>
                    <a:p>
                      <a:r>
                        <a:rPr lang="nl-NL" sz="2400" dirty="0"/>
                        <a:t>Bloedplasma (ongeveer 55%): heldere lichtgele vloeistof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Bloedcellen (ongeveer 45%)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914021"/>
                  </a:ext>
                </a:extLst>
              </a:tr>
              <a:tr h="598362">
                <a:tc>
                  <a:txBody>
                    <a:bodyPr/>
                    <a:lstStyle/>
                    <a:p>
                      <a:r>
                        <a:rPr lang="nl-NL" sz="1800" dirty="0"/>
                        <a:t>Water (91%)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Rode bloedcellen: erytrocyten (ongeveer 95% van de bloedcellen)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970087"/>
                  </a:ext>
                </a:extLst>
              </a:tr>
              <a:tr h="341921">
                <a:tc>
                  <a:txBody>
                    <a:bodyPr/>
                    <a:lstStyle/>
                    <a:p>
                      <a:r>
                        <a:rPr lang="nl-NL" sz="1800" dirty="0"/>
                        <a:t>Plasma-eiwitten (7%)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Witte bloedcellen: leukocyten (slechts 0,1% van de bloedcellen)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527842"/>
                  </a:ext>
                </a:extLst>
              </a:tr>
              <a:tr h="341921">
                <a:tc>
                  <a:txBody>
                    <a:bodyPr/>
                    <a:lstStyle/>
                    <a:p>
                      <a:r>
                        <a:rPr lang="nl-NL" sz="1800" dirty="0"/>
                        <a:t>Zouten (0,9%)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Bloedplaatjes: trombocyten (ongeveer 5% van de bloedcellen)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48447"/>
                  </a:ext>
                </a:extLst>
              </a:tr>
              <a:tr h="598362">
                <a:tc>
                  <a:txBody>
                    <a:bodyPr/>
                    <a:lstStyle/>
                    <a:p>
                      <a:r>
                        <a:rPr lang="nl-NL" sz="1800" dirty="0"/>
                        <a:t>Voedingsstoffen, zoals glucose, aminozuren, vetzuren, glycerol en vitaminen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31881"/>
                  </a:ext>
                </a:extLst>
              </a:tr>
              <a:tr h="341921">
                <a:tc>
                  <a:txBody>
                    <a:bodyPr/>
                    <a:lstStyle/>
                    <a:p>
                      <a:r>
                        <a:rPr lang="nl-NL" sz="1800" dirty="0"/>
                        <a:t>Hormonen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960200"/>
                  </a:ext>
                </a:extLst>
              </a:tr>
              <a:tr h="598362">
                <a:tc>
                  <a:txBody>
                    <a:bodyPr/>
                    <a:lstStyle/>
                    <a:p>
                      <a:r>
                        <a:rPr lang="nl-NL" sz="1800" dirty="0"/>
                        <a:t>Afvalstoffen (o.a. ureum, urinezuur, koolstofdioxide, bilirubine)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360659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CC46CDAC-C613-4269-A912-712AA9448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862" y="3043776"/>
            <a:ext cx="5369484" cy="202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49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1FD88E4-2767-4816-958B-63A81C0B2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4585" y="703293"/>
            <a:ext cx="4584921" cy="19498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/>
              <a:t>Bloedplasma</a:t>
            </a:r>
          </a:p>
        </p:txBody>
      </p:sp>
      <p:pic>
        <p:nvPicPr>
          <p:cNvPr id="2050" name="Picture 2" descr="Sanquin is om: homo's mogen binnenkort ook bloedplasma doneren">
            <a:extLst>
              <a:ext uri="{FF2B5EF4-FFF2-40B4-BE49-F238E27FC236}">
                <a16:creationId xmlns:a16="http://schemas.microsoft.com/office/drawing/2014/main" id="{4EC3DA0F-5B94-4D58-BE79-B2BBB77E3C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23" r="7319" b="1"/>
          <a:stretch/>
        </p:blipFill>
        <p:spPr bwMode="auto"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6">
            <a:extLst>
              <a:ext uri="{FF2B5EF4-FFF2-40B4-BE49-F238E27FC236}">
                <a16:creationId xmlns:a16="http://schemas.microsoft.com/office/drawing/2014/main" id="{3EB27620-B0B1-4232-A055-99D347606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289514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A92BD"/>
          </a:solidFill>
          <a:ln w="38100" cap="rnd">
            <a:solidFill>
              <a:srgbClr val="CA92B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BD8D07-5ABE-4197-9B76-6BD35F0A9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0302" y="3072591"/>
            <a:ext cx="4851173" cy="309645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Plasma is het </a:t>
            </a:r>
            <a:r>
              <a:rPr lang="en-US" sz="2000" dirty="0" err="1"/>
              <a:t>vloeibare</a:t>
            </a:r>
            <a:r>
              <a:rPr lang="en-US" sz="2000" dirty="0"/>
              <a:t> </a:t>
            </a:r>
            <a:r>
              <a:rPr lang="en-US" sz="2000" dirty="0" err="1"/>
              <a:t>deel</a:t>
            </a:r>
            <a:r>
              <a:rPr lang="en-US" sz="2000" dirty="0"/>
              <a:t> van het </a:t>
            </a:r>
            <a:r>
              <a:rPr lang="en-US" sz="2000" dirty="0" err="1"/>
              <a:t>bloed</a:t>
            </a:r>
            <a:r>
              <a:rPr lang="en-US" sz="2000" dirty="0"/>
              <a:t> (</a:t>
            </a:r>
            <a:r>
              <a:rPr lang="en-US" sz="2000" dirty="0" err="1"/>
              <a:t>bloed</a:t>
            </a:r>
            <a:r>
              <a:rPr lang="en-US" sz="2000" dirty="0"/>
              <a:t> </a:t>
            </a:r>
            <a:r>
              <a:rPr lang="en-US" sz="2000" dirty="0" err="1"/>
              <a:t>zonder</a:t>
            </a:r>
            <a:r>
              <a:rPr lang="en-US" sz="2000" dirty="0"/>
              <a:t> </a:t>
            </a:r>
            <a:r>
              <a:rPr lang="en-US" sz="2000" dirty="0" err="1"/>
              <a:t>bloedcellen</a:t>
            </a:r>
            <a:r>
              <a:rPr lang="en-US" sz="2000" dirty="0"/>
              <a:t>)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Veel</a:t>
            </a:r>
            <a:r>
              <a:rPr lang="en-US" sz="2000" dirty="0"/>
              <a:t> </a:t>
            </a:r>
            <a:r>
              <a:rPr lang="en-US" sz="2000" dirty="0" err="1"/>
              <a:t>vervoer</a:t>
            </a:r>
            <a:r>
              <a:rPr lang="en-US" sz="2000" dirty="0"/>
              <a:t> van </a:t>
            </a:r>
            <a:r>
              <a:rPr lang="en-US" sz="2000" dirty="0" err="1"/>
              <a:t>stoffen</a:t>
            </a:r>
            <a:r>
              <a:rPr lang="en-US" sz="2000" dirty="0"/>
              <a:t> (glucose, </a:t>
            </a:r>
            <a:r>
              <a:rPr lang="en-US" sz="2000" dirty="0" err="1"/>
              <a:t>lipiden</a:t>
            </a:r>
            <a:r>
              <a:rPr lang="en-US" sz="2000" dirty="0"/>
              <a:t>, </a:t>
            </a:r>
            <a:r>
              <a:rPr lang="en-US" sz="2000" dirty="0" err="1"/>
              <a:t>hormonen</a:t>
            </a:r>
            <a:r>
              <a:rPr lang="en-US" sz="2000" dirty="0"/>
              <a:t>, </a:t>
            </a:r>
            <a:r>
              <a:rPr lang="en-US" sz="2000" dirty="0" err="1"/>
              <a:t>kooldioxide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zuurstof</a:t>
            </a:r>
            <a:r>
              <a:rPr lang="en-US" sz="2000" dirty="0"/>
              <a:t>);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Warmte</a:t>
            </a:r>
            <a:r>
              <a:rPr lang="en-US" sz="2000" dirty="0"/>
              <a:t> (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koelte</a:t>
            </a:r>
            <a:r>
              <a:rPr lang="en-US" sz="2000" dirty="0"/>
              <a:t>) </a:t>
            </a:r>
            <a:r>
              <a:rPr lang="en-US" sz="2000" dirty="0" err="1"/>
              <a:t>binnen</a:t>
            </a:r>
            <a:r>
              <a:rPr lang="en-US" sz="2000" dirty="0"/>
              <a:t> het </a:t>
            </a:r>
            <a:r>
              <a:rPr lang="en-US" sz="2000" dirty="0" err="1"/>
              <a:t>menselijk</a:t>
            </a:r>
            <a:r>
              <a:rPr lang="en-US" sz="2000" dirty="0"/>
              <a:t> </a:t>
            </a:r>
            <a:r>
              <a:rPr lang="en-US" sz="2000" dirty="0" err="1"/>
              <a:t>lichaam</a:t>
            </a:r>
            <a:r>
              <a:rPr lang="en-US" sz="2000" dirty="0"/>
              <a:t> </a:t>
            </a:r>
            <a:r>
              <a:rPr lang="en-US" sz="2000" dirty="0" err="1"/>
              <a:t>verspreiden</a:t>
            </a:r>
            <a:r>
              <a:rPr lang="en-US" sz="2000" dirty="0"/>
              <a:t> (warm </a:t>
            </a:r>
            <a:r>
              <a:rPr lang="en-US" sz="2000" dirty="0" err="1"/>
              <a:t>blijven</a:t>
            </a:r>
            <a:r>
              <a:rPr lang="en-US" sz="2000" dirty="0"/>
              <a:t> of </a:t>
            </a:r>
            <a:r>
              <a:rPr lang="en-US" sz="2000" dirty="0" err="1"/>
              <a:t>juist</a:t>
            </a:r>
            <a:r>
              <a:rPr lang="en-US" sz="2000" dirty="0"/>
              <a:t> </a:t>
            </a:r>
            <a:r>
              <a:rPr lang="en-US" sz="2000" dirty="0" err="1"/>
              <a:t>afkoelen</a:t>
            </a:r>
            <a:r>
              <a:rPr lang="en-US" sz="2000" dirty="0"/>
              <a:t>);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De plasma-</a:t>
            </a:r>
            <a:r>
              <a:rPr lang="en-US" sz="2000" dirty="0" err="1"/>
              <a:t>eiwitten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heel </a:t>
            </a:r>
            <a:r>
              <a:rPr lang="en-US" sz="2000" dirty="0" err="1"/>
              <a:t>belangrijk</a:t>
            </a:r>
            <a:r>
              <a:rPr lang="en-US" sz="2000" dirty="0"/>
              <a:t> (</a:t>
            </a:r>
            <a:r>
              <a:rPr lang="en-US" sz="2000" dirty="0" err="1"/>
              <a:t>stollingsfactoren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o.a.</a:t>
            </a:r>
            <a:r>
              <a:rPr lang="en-US" sz="2000" dirty="0"/>
              <a:t> </a:t>
            </a:r>
            <a:r>
              <a:rPr lang="en-US" sz="2000" dirty="0" err="1"/>
              <a:t>bloedstolling</a:t>
            </a:r>
            <a:r>
              <a:rPr lang="en-US" sz="2000" dirty="0"/>
              <a:t>);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Spelen</a:t>
            </a:r>
            <a:r>
              <a:rPr lang="en-US" sz="2000" dirty="0"/>
              <a:t> </a:t>
            </a:r>
            <a:r>
              <a:rPr lang="en-US" sz="2000" dirty="0" err="1"/>
              <a:t>rol</a:t>
            </a:r>
            <a:r>
              <a:rPr lang="en-US" sz="2000" dirty="0"/>
              <a:t> </a:t>
            </a:r>
            <a:r>
              <a:rPr lang="en-US" sz="2000" dirty="0" err="1"/>
              <a:t>bij</a:t>
            </a:r>
            <a:r>
              <a:rPr lang="en-US" sz="2000" dirty="0"/>
              <a:t> </a:t>
            </a:r>
            <a:r>
              <a:rPr lang="en-US" sz="2000" dirty="0" err="1"/>
              <a:t>afweer</a:t>
            </a:r>
            <a:r>
              <a:rPr lang="en-US" sz="2000" dirty="0"/>
              <a:t> (</a:t>
            </a:r>
            <a:r>
              <a:rPr lang="en-US" sz="2000" dirty="0" err="1"/>
              <a:t>veel</a:t>
            </a:r>
            <a:r>
              <a:rPr lang="en-US" sz="2000" dirty="0"/>
              <a:t> </a:t>
            </a:r>
            <a:r>
              <a:rPr lang="en-US" sz="2000" dirty="0" err="1"/>
              <a:t>voorkomende</a:t>
            </a:r>
            <a:r>
              <a:rPr lang="en-US" sz="2000" dirty="0"/>
              <a:t> </a:t>
            </a:r>
            <a:r>
              <a:rPr lang="en-US" sz="2000" dirty="0" err="1"/>
              <a:t>antistoffen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plasma-</a:t>
            </a:r>
            <a:r>
              <a:rPr lang="en-US" sz="2000" dirty="0" err="1"/>
              <a:t>eiwitten</a:t>
            </a:r>
            <a:r>
              <a:rPr lang="en-US" sz="2000" dirty="0"/>
              <a:t>).</a:t>
            </a:r>
          </a:p>
          <a:p>
            <a:pPr>
              <a:lnSpc>
                <a:spcPct val="100000"/>
              </a:lnSpc>
            </a:pPr>
            <a:r>
              <a:rPr lang="en-US" sz="2000" dirty="0" err="1"/>
              <a:t>Ieder</a:t>
            </a:r>
            <a:r>
              <a:rPr lang="en-US" sz="2000" dirty="0"/>
              <a:t> </a:t>
            </a:r>
            <a:r>
              <a:rPr lang="en-US" sz="2000" dirty="0" err="1"/>
              <a:t>mens</a:t>
            </a:r>
            <a:r>
              <a:rPr lang="en-US" sz="2000" dirty="0"/>
              <a:t> </a:t>
            </a:r>
            <a:r>
              <a:rPr lang="en-US" sz="2000" dirty="0" err="1"/>
              <a:t>heeft</a:t>
            </a:r>
            <a:r>
              <a:rPr lang="en-US" sz="2000" dirty="0"/>
              <a:t> </a:t>
            </a:r>
            <a:r>
              <a:rPr lang="en-US" sz="2000" dirty="0" err="1"/>
              <a:t>ongeveer</a:t>
            </a:r>
            <a:r>
              <a:rPr lang="en-US" sz="2000" dirty="0"/>
              <a:t> 4% van </a:t>
            </a:r>
            <a:r>
              <a:rPr lang="en-US" sz="2000" dirty="0" err="1"/>
              <a:t>zijn</a:t>
            </a:r>
            <a:r>
              <a:rPr lang="en-US" sz="2000" dirty="0"/>
              <a:t> </a:t>
            </a:r>
            <a:r>
              <a:rPr lang="en-US" sz="2000" dirty="0" err="1"/>
              <a:t>lichaamsgewicht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plasma.</a:t>
            </a:r>
          </a:p>
        </p:txBody>
      </p:sp>
    </p:spTree>
    <p:extLst>
      <p:ext uri="{BB962C8B-B14F-4D97-AF65-F5344CB8AC3E}">
        <p14:creationId xmlns:p14="http://schemas.microsoft.com/office/powerpoint/2010/main" val="102188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BDFE82-850D-432B-A706-9B2142A80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100"/>
              <a:t>Erytrocyten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CA92BD"/>
          </a:solidFill>
          <a:ln w="38100" cap="rnd">
            <a:solidFill>
              <a:srgbClr val="CA92B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05F5F0-2E8C-4B4B-86C6-1ABE0145E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2859967"/>
            <a:ext cx="4612677" cy="343164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700" dirty="0" err="1"/>
              <a:t>Zijn</a:t>
            </a:r>
            <a:r>
              <a:rPr lang="en-US" sz="1700" dirty="0"/>
              <a:t> de </a:t>
            </a:r>
            <a:r>
              <a:rPr lang="en-US" sz="1700" b="1" dirty="0"/>
              <a:t>rode </a:t>
            </a:r>
            <a:r>
              <a:rPr lang="en-US" sz="1700" b="1" dirty="0" err="1"/>
              <a:t>bloedcellen</a:t>
            </a:r>
            <a:r>
              <a:rPr lang="en-US" sz="1700" dirty="0"/>
              <a:t>. </a:t>
            </a:r>
            <a:r>
              <a:rPr lang="en-US" sz="1700" dirty="0" err="1"/>
              <a:t>Zijn</a:t>
            </a:r>
            <a:r>
              <a:rPr lang="en-US" sz="1700" dirty="0"/>
              <a:t> </a:t>
            </a:r>
            <a:r>
              <a:rPr lang="en-US" sz="1700" dirty="0" err="1"/>
              <a:t>voor</a:t>
            </a:r>
            <a:r>
              <a:rPr lang="en-US" sz="1700" dirty="0"/>
              <a:t> 95% </a:t>
            </a:r>
            <a:r>
              <a:rPr lang="en-US" sz="1700" dirty="0" err="1"/>
              <a:t>onderdeel</a:t>
            </a:r>
            <a:r>
              <a:rPr lang="en-US" sz="1700" dirty="0"/>
              <a:t> van </a:t>
            </a:r>
            <a:r>
              <a:rPr lang="en-US" sz="1700" dirty="0" err="1"/>
              <a:t>ons</a:t>
            </a:r>
            <a:r>
              <a:rPr lang="en-US" sz="1700" dirty="0"/>
              <a:t> </a:t>
            </a:r>
            <a:r>
              <a:rPr lang="en-US" sz="1700" dirty="0" err="1"/>
              <a:t>bloed</a:t>
            </a:r>
            <a:r>
              <a:rPr lang="en-US" sz="17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700" dirty="0" err="1"/>
              <a:t>Functie</a:t>
            </a:r>
            <a:r>
              <a:rPr lang="en-US" sz="1700" dirty="0"/>
              <a:t>: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Belangrijke</a:t>
            </a:r>
            <a:r>
              <a:rPr lang="en-US" sz="1700" dirty="0"/>
              <a:t> </a:t>
            </a:r>
            <a:r>
              <a:rPr lang="en-US" sz="1700" dirty="0" err="1"/>
              <a:t>rol</a:t>
            </a:r>
            <a:r>
              <a:rPr lang="en-US" sz="1700" dirty="0"/>
              <a:t> </a:t>
            </a:r>
            <a:r>
              <a:rPr lang="en-US" sz="1700" dirty="0" err="1"/>
              <a:t>bij</a:t>
            </a:r>
            <a:r>
              <a:rPr lang="en-US" sz="1700" dirty="0"/>
              <a:t> het transport van </a:t>
            </a:r>
            <a:r>
              <a:rPr lang="en-US" sz="1700" dirty="0" err="1"/>
              <a:t>zuurstof</a:t>
            </a:r>
            <a:r>
              <a:rPr lang="en-US" sz="1700" dirty="0"/>
              <a:t> (in </a:t>
            </a:r>
            <a:r>
              <a:rPr lang="en-US" sz="1700" dirty="0" err="1"/>
              <a:t>erytrocyt</a:t>
            </a:r>
            <a:r>
              <a:rPr lang="en-US" sz="1700" dirty="0"/>
              <a:t> zit Hb, rode </a:t>
            </a:r>
            <a:r>
              <a:rPr lang="en-US" sz="1700" dirty="0" err="1"/>
              <a:t>kleurstof</a:t>
            </a:r>
            <a:r>
              <a:rPr lang="en-US" sz="1700" dirty="0"/>
              <a:t> </a:t>
            </a:r>
            <a:r>
              <a:rPr lang="en-US" sz="1700" dirty="0" err="1"/>
              <a:t>waaraan</a:t>
            </a:r>
            <a:r>
              <a:rPr lang="en-US" sz="1700" dirty="0"/>
              <a:t> </a:t>
            </a:r>
            <a:r>
              <a:rPr lang="en-US" sz="1700" dirty="0" err="1"/>
              <a:t>zuurstof</a:t>
            </a:r>
            <a:r>
              <a:rPr lang="en-US" sz="1700" dirty="0"/>
              <a:t> </a:t>
            </a:r>
            <a:r>
              <a:rPr lang="en-US" sz="1700" dirty="0" err="1"/>
              <a:t>wordt</a:t>
            </a:r>
            <a:r>
              <a:rPr lang="en-US" sz="1700" dirty="0"/>
              <a:t> </a:t>
            </a:r>
            <a:r>
              <a:rPr lang="en-US" sz="1700" dirty="0" err="1"/>
              <a:t>gebonden</a:t>
            </a:r>
            <a:r>
              <a:rPr lang="en-US" sz="1700" dirty="0"/>
              <a:t>);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Productie</a:t>
            </a:r>
            <a:r>
              <a:rPr lang="en-US" sz="1700" dirty="0"/>
              <a:t> </a:t>
            </a:r>
            <a:r>
              <a:rPr lang="en-US" sz="1700" dirty="0" err="1"/>
              <a:t>vindt</a:t>
            </a:r>
            <a:r>
              <a:rPr lang="en-US" sz="1700" dirty="0"/>
              <a:t> </a:t>
            </a:r>
            <a:r>
              <a:rPr lang="en-US" sz="1700" dirty="0" err="1"/>
              <a:t>plaats</a:t>
            </a:r>
            <a:r>
              <a:rPr lang="en-US" sz="1700" dirty="0"/>
              <a:t> in het rode </a:t>
            </a:r>
            <a:r>
              <a:rPr lang="en-US" sz="1700" dirty="0" err="1"/>
              <a:t>beenmerg</a:t>
            </a:r>
            <a:r>
              <a:rPr lang="en-US" sz="1700" dirty="0"/>
              <a:t> (</a:t>
            </a:r>
            <a:r>
              <a:rPr lang="en-US" sz="1700" dirty="0" err="1"/>
              <a:t>platte</a:t>
            </a:r>
            <a:r>
              <a:rPr lang="en-US" sz="1700" dirty="0"/>
              <a:t> </a:t>
            </a:r>
            <a:r>
              <a:rPr lang="en-US" sz="1700" dirty="0" err="1"/>
              <a:t>beenderen</a:t>
            </a:r>
            <a:r>
              <a:rPr lang="en-US" sz="1700" dirty="0"/>
              <a:t>);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Afbraak</a:t>
            </a:r>
            <a:r>
              <a:rPr lang="en-US" sz="1700" dirty="0"/>
              <a:t> </a:t>
            </a:r>
            <a:r>
              <a:rPr lang="en-US" sz="1700" dirty="0" err="1"/>
              <a:t>vindt</a:t>
            </a:r>
            <a:r>
              <a:rPr lang="en-US" sz="1700" dirty="0"/>
              <a:t> </a:t>
            </a:r>
            <a:r>
              <a:rPr lang="en-US" sz="1700" dirty="0" err="1"/>
              <a:t>ook</a:t>
            </a:r>
            <a:r>
              <a:rPr lang="en-US" sz="1700" dirty="0"/>
              <a:t> </a:t>
            </a:r>
            <a:r>
              <a:rPr lang="en-US" sz="1700" dirty="0" err="1"/>
              <a:t>plaats</a:t>
            </a:r>
            <a:r>
              <a:rPr lang="en-US" sz="1700" dirty="0"/>
              <a:t> in het rode </a:t>
            </a:r>
            <a:r>
              <a:rPr lang="en-US" sz="1700" dirty="0" err="1"/>
              <a:t>beenmerg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o.a.</a:t>
            </a:r>
            <a:r>
              <a:rPr lang="en-US" sz="1700" dirty="0"/>
              <a:t> </a:t>
            </a:r>
            <a:r>
              <a:rPr lang="en-US" sz="1700" dirty="0" err="1"/>
              <a:t>ook</a:t>
            </a:r>
            <a:r>
              <a:rPr lang="en-US" sz="1700" dirty="0"/>
              <a:t> in de milt; 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Rode </a:t>
            </a:r>
            <a:r>
              <a:rPr lang="en-US" sz="1700" dirty="0" err="1"/>
              <a:t>kleur</a:t>
            </a:r>
            <a:r>
              <a:rPr lang="en-US" sz="1700" dirty="0"/>
              <a:t> </a:t>
            </a:r>
            <a:r>
              <a:rPr lang="en-US" sz="1700" dirty="0" err="1"/>
              <a:t>te</a:t>
            </a:r>
            <a:r>
              <a:rPr lang="en-US" sz="1700" dirty="0"/>
              <a:t> </a:t>
            </a:r>
            <a:r>
              <a:rPr lang="en-US" sz="1700" dirty="0" err="1"/>
              <a:t>danken</a:t>
            </a:r>
            <a:r>
              <a:rPr lang="en-US" sz="1700" dirty="0"/>
              <a:t> </a:t>
            </a:r>
            <a:r>
              <a:rPr lang="en-US" sz="1700" dirty="0" err="1"/>
              <a:t>aan</a:t>
            </a:r>
            <a:r>
              <a:rPr lang="en-US" sz="1700" dirty="0"/>
              <a:t> Hb (</a:t>
            </a:r>
            <a:r>
              <a:rPr lang="en-US" sz="1700" dirty="0" err="1"/>
              <a:t>bloedkleurstof</a:t>
            </a:r>
            <a:r>
              <a:rPr lang="en-US" sz="1700" dirty="0"/>
              <a:t>). </a:t>
            </a:r>
          </a:p>
          <a:p>
            <a:pPr>
              <a:lnSpc>
                <a:spcPct val="100000"/>
              </a:lnSpc>
            </a:pPr>
            <a:r>
              <a:rPr lang="en-US" sz="1700" dirty="0" err="1"/>
              <a:t>Als</a:t>
            </a:r>
            <a:r>
              <a:rPr lang="en-US" sz="1700" dirty="0"/>
              <a:t> het Hb-</a:t>
            </a:r>
            <a:r>
              <a:rPr lang="en-US" sz="1700" dirty="0" err="1"/>
              <a:t>gehalte</a:t>
            </a:r>
            <a:r>
              <a:rPr lang="en-US" sz="1700" dirty="0"/>
              <a:t> lager is dan de </a:t>
            </a:r>
            <a:r>
              <a:rPr lang="en-US" sz="1700" dirty="0" err="1"/>
              <a:t>normaalwaarden</a:t>
            </a:r>
            <a:r>
              <a:rPr lang="en-US" sz="1700" dirty="0"/>
              <a:t>, </a:t>
            </a:r>
            <a:r>
              <a:rPr lang="en-US" sz="1700" dirty="0" err="1"/>
              <a:t>ontstaat</a:t>
            </a:r>
            <a:r>
              <a:rPr lang="en-US" sz="1700" dirty="0"/>
              <a:t> </a:t>
            </a:r>
            <a:r>
              <a:rPr lang="en-US" sz="1700" dirty="0" err="1"/>
              <a:t>er</a:t>
            </a:r>
            <a:r>
              <a:rPr lang="en-US" sz="1700" dirty="0"/>
              <a:t> per </a:t>
            </a:r>
            <a:r>
              <a:rPr lang="en-US" sz="1700" dirty="0" err="1"/>
              <a:t>definitie</a:t>
            </a:r>
            <a:r>
              <a:rPr lang="en-US" sz="1700" dirty="0"/>
              <a:t> </a:t>
            </a:r>
            <a:r>
              <a:rPr lang="en-US" sz="1700" dirty="0" err="1"/>
              <a:t>anemie</a:t>
            </a:r>
            <a:r>
              <a:rPr lang="en-US" sz="1700" dirty="0"/>
              <a:t> (</a:t>
            </a:r>
            <a:r>
              <a:rPr lang="en-US" sz="1700" dirty="0" err="1"/>
              <a:t>bloedarmoede</a:t>
            </a:r>
            <a:r>
              <a:rPr lang="en-US" sz="1700" dirty="0"/>
              <a:t>). </a:t>
            </a:r>
            <a:r>
              <a:rPr lang="en-US" sz="1700" dirty="0" err="1"/>
              <a:t>Dit</a:t>
            </a:r>
            <a:r>
              <a:rPr lang="en-US" sz="1700" dirty="0"/>
              <a:t> </a:t>
            </a:r>
            <a:r>
              <a:rPr lang="en-US" sz="1700" dirty="0" err="1"/>
              <a:t>hoeft</a:t>
            </a:r>
            <a:r>
              <a:rPr lang="en-US" sz="1700" dirty="0"/>
              <a:t> </a:t>
            </a:r>
            <a:r>
              <a:rPr lang="en-US" sz="1700" dirty="0" err="1"/>
              <a:t>niet</a:t>
            </a:r>
            <a:r>
              <a:rPr lang="en-US" sz="1700" dirty="0"/>
              <a:t> </a:t>
            </a:r>
            <a:r>
              <a:rPr lang="en-US" sz="1700" dirty="0" err="1"/>
              <a:t>altijd</a:t>
            </a:r>
            <a:r>
              <a:rPr lang="en-US" sz="1700" dirty="0"/>
              <a:t> </a:t>
            </a:r>
            <a:r>
              <a:rPr lang="en-US" sz="1700" dirty="0" err="1"/>
              <a:t>te</a:t>
            </a:r>
            <a:r>
              <a:rPr lang="en-US" sz="1700" dirty="0"/>
              <a:t> </a:t>
            </a:r>
            <a:r>
              <a:rPr lang="en-US" sz="1700" dirty="0" err="1"/>
              <a:t>betekenen</a:t>
            </a:r>
            <a:r>
              <a:rPr lang="en-US" sz="1700" dirty="0"/>
              <a:t> </a:t>
            </a:r>
            <a:r>
              <a:rPr lang="en-US" sz="1700" dirty="0" err="1"/>
              <a:t>dat</a:t>
            </a:r>
            <a:r>
              <a:rPr lang="en-US" sz="1700" dirty="0"/>
              <a:t> de </a:t>
            </a:r>
            <a:r>
              <a:rPr lang="en-US" sz="1700" dirty="0" err="1"/>
              <a:t>persoon</a:t>
            </a:r>
            <a:r>
              <a:rPr lang="en-US" sz="1700" dirty="0"/>
              <a:t> </a:t>
            </a:r>
            <a:r>
              <a:rPr lang="en-US" sz="1700" dirty="0" err="1"/>
              <a:t>daar</a:t>
            </a:r>
            <a:r>
              <a:rPr lang="en-US" sz="1700" dirty="0"/>
              <a:t> </a:t>
            </a:r>
            <a:r>
              <a:rPr lang="en-US" sz="1700" dirty="0" err="1"/>
              <a:t>ook</a:t>
            </a:r>
            <a:r>
              <a:rPr lang="en-US" sz="1700" dirty="0"/>
              <a:t> </a:t>
            </a:r>
            <a:r>
              <a:rPr lang="en-US" sz="1700" dirty="0" err="1"/>
              <a:t>klinische</a:t>
            </a:r>
            <a:r>
              <a:rPr lang="en-US" sz="1700" dirty="0"/>
              <a:t> </a:t>
            </a:r>
            <a:r>
              <a:rPr lang="en-US" sz="1700" dirty="0" err="1"/>
              <a:t>verschijnselen</a:t>
            </a:r>
            <a:r>
              <a:rPr lang="en-US" sz="1700" dirty="0"/>
              <a:t> van </a:t>
            </a:r>
            <a:r>
              <a:rPr lang="en-US" sz="1700" dirty="0" err="1"/>
              <a:t>heeft</a:t>
            </a:r>
            <a:r>
              <a:rPr lang="en-US" sz="1700" dirty="0"/>
              <a:t>.</a:t>
            </a:r>
          </a:p>
        </p:txBody>
      </p:sp>
      <p:pic>
        <p:nvPicPr>
          <p:cNvPr id="3074" name="Picture 2" descr="Bloedcellen rode achtergrond, medische plasma en menselijke slagader  hemoglobine erytrocyten, hematologie geneeskunde. rode bloedcellen in  aderstroom, lichaamsvasculair systeem, kanker en microbiologische  wetenschap | Premium Vector">
            <a:extLst>
              <a:ext uri="{FF2B5EF4-FFF2-40B4-BE49-F238E27FC236}">
                <a16:creationId xmlns:a16="http://schemas.microsoft.com/office/drawing/2014/main" id="{A45585E8-BA6A-4499-9A5C-567CBDC982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9" r="1127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68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101" name="Rectangle 7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Freeform: Shape 74">
            <a:extLst>
              <a:ext uri="{FF2B5EF4-FFF2-40B4-BE49-F238E27FC236}">
                <a16:creationId xmlns:a16="http://schemas.microsoft.com/office/drawing/2014/main" id="{D010E05E-9237-4321-84BB-69C0F2256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CA92BD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AF417B-5A1F-4C74-9E31-5A3FD6B36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9163" y="1762169"/>
            <a:ext cx="4073110" cy="31220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dirty="0" err="1">
                <a:solidFill>
                  <a:srgbClr val="FFFFFF"/>
                </a:solidFill>
              </a:rPr>
              <a:t>Leukocyten</a:t>
            </a:r>
            <a:endParaRPr lang="en-US" sz="56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Ondertitel 2">
            <a:extLst>
              <a:ext uri="{FF2B5EF4-FFF2-40B4-BE49-F238E27FC236}">
                <a16:creationId xmlns:a16="http://schemas.microsoft.com/office/drawing/2014/main" id="{326629B9-B66A-492C-BE0E-7468AA354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0561" y="3529537"/>
            <a:ext cx="6040564" cy="292381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De </a:t>
            </a:r>
            <a:r>
              <a:rPr lang="en-US" sz="1800" dirty="0" err="1"/>
              <a:t>witte</a:t>
            </a:r>
            <a:r>
              <a:rPr lang="en-US" sz="1800" dirty="0"/>
              <a:t> </a:t>
            </a:r>
            <a:r>
              <a:rPr lang="en-US" sz="1800" dirty="0" err="1"/>
              <a:t>bloedcellen</a:t>
            </a:r>
            <a:r>
              <a:rPr lang="en-US" sz="1800" dirty="0"/>
              <a:t> (</a:t>
            </a:r>
            <a:r>
              <a:rPr lang="en-US" sz="1800" dirty="0" err="1"/>
              <a:t>leukocyten</a:t>
            </a:r>
            <a:r>
              <a:rPr lang="en-US" sz="1800" dirty="0"/>
              <a:t>)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ingedeeld</a:t>
            </a:r>
            <a:r>
              <a:rPr lang="en-US" sz="1800" dirty="0"/>
              <a:t> in </a:t>
            </a:r>
            <a:r>
              <a:rPr lang="en-US" sz="1800" b="1" dirty="0" err="1"/>
              <a:t>granulocyten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b="1" dirty="0" err="1"/>
              <a:t>lymfocyten</a:t>
            </a:r>
            <a:r>
              <a:rPr lang="en-US" sz="1800" b="1" dirty="0"/>
              <a:t>.</a:t>
            </a:r>
            <a:endParaRPr lang="en-US" sz="1800" dirty="0"/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Granulocyten</a:t>
            </a:r>
            <a:r>
              <a:rPr lang="en-US" sz="1800" dirty="0"/>
              <a:t> (2/3 </a:t>
            </a:r>
            <a:r>
              <a:rPr lang="en-US" sz="1800" dirty="0" err="1"/>
              <a:t>deel</a:t>
            </a:r>
            <a:r>
              <a:rPr lang="en-US" sz="1800" dirty="0"/>
              <a:t>): </a:t>
            </a:r>
            <a:r>
              <a:rPr lang="en-US" sz="1800" dirty="0" err="1"/>
              <a:t>leveren</a:t>
            </a:r>
            <a:r>
              <a:rPr lang="en-US" sz="1800" dirty="0"/>
              <a:t> </a:t>
            </a:r>
            <a:r>
              <a:rPr lang="en-US" sz="1800" dirty="0" err="1"/>
              <a:t>belangrijke</a:t>
            </a:r>
            <a:r>
              <a:rPr lang="en-US" sz="1800" dirty="0"/>
              <a:t> </a:t>
            </a:r>
            <a:r>
              <a:rPr lang="en-US" sz="1800" dirty="0" err="1"/>
              <a:t>bijdrage</a:t>
            </a:r>
            <a:r>
              <a:rPr lang="en-US" sz="1800" dirty="0"/>
              <a:t> </a:t>
            </a:r>
            <a:r>
              <a:rPr lang="en-US" sz="1800" dirty="0" err="1"/>
              <a:t>aan</a:t>
            </a:r>
            <a:r>
              <a:rPr lang="en-US" sz="1800" dirty="0"/>
              <a:t> </a:t>
            </a:r>
            <a:r>
              <a:rPr lang="en-US" sz="1800" dirty="0" err="1"/>
              <a:t>onze</a:t>
            </a:r>
            <a:r>
              <a:rPr lang="en-US" sz="1800" dirty="0"/>
              <a:t> </a:t>
            </a:r>
            <a:r>
              <a:rPr lang="en-US" sz="1800" dirty="0" err="1"/>
              <a:t>algemene</a:t>
            </a:r>
            <a:r>
              <a:rPr lang="en-US" sz="1800" dirty="0"/>
              <a:t> </a:t>
            </a:r>
            <a:r>
              <a:rPr lang="en-US" sz="1800" dirty="0" err="1"/>
              <a:t>weerstand</a:t>
            </a:r>
            <a:r>
              <a:rPr lang="en-US" sz="1800" dirty="0"/>
              <a:t>, </a:t>
            </a:r>
            <a:r>
              <a:rPr lang="en-US" sz="1800" dirty="0" err="1"/>
              <a:t>o.a.</a:t>
            </a:r>
            <a:r>
              <a:rPr lang="en-US" sz="1800" dirty="0"/>
              <a:t> door </a:t>
            </a:r>
            <a:r>
              <a:rPr lang="en-US" sz="1800" dirty="0" err="1"/>
              <a:t>fagocytose</a:t>
            </a:r>
            <a:r>
              <a:rPr lang="en-US" sz="1800" dirty="0"/>
              <a:t>.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Lymfocyten</a:t>
            </a:r>
            <a:r>
              <a:rPr lang="en-US" sz="1800" dirty="0"/>
              <a:t> (1/3 </a:t>
            </a:r>
            <a:r>
              <a:rPr lang="en-US" sz="1800" dirty="0" err="1"/>
              <a:t>deel</a:t>
            </a:r>
            <a:r>
              <a:rPr lang="en-US" sz="1800" dirty="0"/>
              <a:t>): </a:t>
            </a:r>
            <a:r>
              <a:rPr lang="en-US" sz="1800" dirty="0" err="1"/>
              <a:t>zorgen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de </a:t>
            </a:r>
            <a:r>
              <a:rPr lang="en-US" sz="1800" dirty="0" err="1"/>
              <a:t>specifieke</a:t>
            </a:r>
            <a:r>
              <a:rPr lang="en-US" sz="1800" dirty="0"/>
              <a:t> </a:t>
            </a:r>
            <a:r>
              <a:rPr lang="en-US" sz="1800" dirty="0" err="1"/>
              <a:t>weerstand</a:t>
            </a:r>
            <a:r>
              <a:rPr lang="en-US" sz="1800" dirty="0"/>
              <a:t>, </a:t>
            </a:r>
            <a:r>
              <a:rPr lang="en-US" sz="1800" dirty="0" err="1"/>
              <a:t>gericht</a:t>
            </a:r>
            <a:r>
              <a:rPr lang="en-US" sz="1800" dirty="0"/>
              <a:t> </a:t>
            </a:r>
            <a:r>
              <a:rPr lang="en-US" sz="1800" dirty="0" err="1"/>
              <a:t>tegen</a:t>
            </a:r>
            <a:r>
              <a:rPr lang="en-US" sz="1800" dirty="0"/>
              <a:t> </a:t>
            </a:r>
            <a:r>
              <a:rPr lang="en-US" sz="1800" dirty="0" err="1"/>
              <a:t>bepaalde</a:t>
            </a:r>
            <a:r>
              <a:rPr lang="en-US" sz="1800" dirty="0"/>
              <a:t> </a:t>
            </a:r>
            <a:r>
              <a:rPr lang="en-US" sz="1800" dirty="0" err="1"/>
              <a:t>bacteriën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virussen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wordt</a:t>
            </a:r>
            <a:r>
              <a:rPr lang="en-US" sz="1800" dirty="0"/>
              <a:t> </a:t>
            </a:r>
            <a:r>
              <a:rPr lang="en-US" sz="1800" b="1" dirty="0" err="1"/>
              <a:t>immuniteit</a:t>
            </a:r>
            <a:r>
              <a:rPr lang="en-US" sz="1800" dirty="0"/>
              <a:t> </a:t>
            </a:r>
            <a:r>
              <a:rPr lang="en-US" sz="1800" dirty="0" err="1"/>
              <a:t>genoemd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800" b="1" dirty="0" err="1"/>
              <a:t>Immuniteit</a:t>
            </a:r>
            <a:r>
              <a:rPr lang="en-US" sz="1800" b="1" dirty="0"/>
              <a:t> = </a:t>
            </a:r>
            <a:r>
              <a:rPr lang="en-US" sz="1800" dirty="0"/>
              <a:t> </a:t>
            </a:r>
            <a:r>
              <a:rPr lang="en-US" sz="1800" dirty="0" err="1"/>
              <a:t>vorming</a:t>
            </a:r>
            <a:r>
              <a:rPr lang="en-US" sz="1800" dirty="0"/>
              <a:t> van </a:t>
            </a:r>
            <a:r>
              <a:rPr lang="en-US" sz="1800" dirty="0" err="1"/>
              <a:t>antistoffen</a:t>
            </a:r>
            <a:r>
              <a:rPr lang="en-US" sz="1800" dirty="0"/>
              <a:t> (</a:t>
            </a:r>
            <a:r>
              <a:rPr lang="en-US" sz="1800" dirty="0" err="1"/>
              <a:t>antilichamen</a:t>
            </a:r>
            <a:r>
              <a:rPr lang="en-US" sz="1800" dirty="0"/>
              <a:t>) </a:t>
            </a:r>
            <a:r>
              <a:rPr lang="en-US" sz="1800" dirty="0" err="1"/>
              <a:t>als</a:t>
            </a:r>
            <a:r>
              <a:rPr lang="en-US" sz="1800" dirty="0"/>
              <a:t> </a:t>
            </a:r>
            <a:r>
              <a:rPr lang="en-US" sz="1800" dirty="0" err="1"/>
              <a:t>reactie</a:t>
            </a:r>
            <a:r>
              <a:rPr lang="en-US" sz="1800" dirty="0"/>
              <a:t> op </a:t>
            </a:r>
            <a:r>
              <a:rPr lang="en-US" sz="1800" dirty="0" err="1"/>
              <a:t>binnengedrongen</a:t>
            </a:r>
            <a:r>
              <a:rPr lang="en-US" sz="1800" dirty="0"/>
              <a:t> </a:t>
            </a:r>
            <a:r>
              <a:rPr lang="en-US" sz="1800" dirty="0" err="1"/>
              <a:t>antigenen</a:t>
            </a:r>
            <a:r>
              <a:rPr lang="en-US" sz="1800" dirty="0"/>
              <a:t> (</a:t>
            </a:r>
            <a:r>
              <a:rPr lang="en-US" sz="1800" dirty="0" err="1"/>
              <a:t>lichaamsvreemde</a:t>
            </a:r>
            <a:r>
              <a:rPr lang="en-US" sz="1800" dirty="0"/>
              <a:t> </a:t>
            </a:r>
            <a:r>
              <a:rPr lang="en-US" sz="1800" dirty="0" err="1"/>
              <a:t>stoffen</a:t>
            </a:r>
            <a:r>
              <a:rPr lang="en-US" sz="1800" dirty="0"/>
              <a:t>). De </a:t>
            </a:r>
            <a:r>
              <a:rPr lang="en-US" sz="1800" dirty="0" err="1"/>
              <a:t>antistoffen</a:t>
            </a:r>
            <a:r>
              <a:rPr lang="en-US" sz="1800" dirty="0"/>
              <a:t> </a:t>
            </a:r>
            <a:r>
              <a:rPr lang="en-US" sz="1800" dirty="0" err="1"/>
              <a:t>maken</a:t>
            </a:r>
            <a:r>
              <a:rPr lang="en-US" sz="1800" dirty="0"/>
              <a:t> </a:t>
            </a:r>
            <a:r>
              <a:rPr lang="en-US" sz="1800" dirty="0" err="1"/>
              <a:t>vervolgens</a:t>
            </a:r>
            <a:r>
              <a:rPr lang="en-US" sz="1800" dirty="0"/>
              <a:t> </a:t>
            </a:r>
            <a:r>
              <a:rPr lang="en-US" sz="1800" dirty="0" err="1"/>
              <a:t>binnengedrongen</a:t>
            </a:r>
            <a:r>
              <a:rPr lang="en-US" sz="1800" dirty="0"/>
              <a:t> </a:t>
            </a:r>
            <a:r>
              <a:rPr lang="en-US" sz="1800" dirty="0" err="1"/>
              <a:t>antigenen</a:t>
            </a:r>
            <a:r>
              <a:rPr lang="en-US" sz="1800" dirty="0"/>
              <a:t> </a:t>
            </a:r>
            <a:r>
              <a:rPr lang="en-US" sz="1800" dirty="0" err="1"/>
              <a:t>onschadelijk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</a:pPr>
            <a:endParaRPr lang="en-US" sz="1800" b="1" dirty="0"/>
          </a:p>
          <a:p>
            <a:pPr>
              <a:lnSpc>
                <a:spcPct val="100000"/>
              </a:lnSpc>
            </a:pPr>
            <a:r>
              <a:rPr lang="en-US" sz="1800" dirty="0"/>
              <a:t>Witte </a:t>
            </a:r>
            <a:r>
              <a:rPr lang="en-US" sz="1800" dirty="0" err="1"/>
              <a:t>bloedcellen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in het rode </a:t>
            </a:r>
            <a:r>
              <a:rPr lang="en-US" sz="1800" dirty="0" err="1"/>
              <a:t>beenmerg</a:t>
            </a:r>
            <a:r>
              <a:rPr lang="en-US" sz="1800" dirty="0"/>
              <a:t> </a:t>
            </a:r>
            <a:r>
              <a:rPr lang="en-US" sz="1800" dirty="0" err="1"/>
              <a:t>gemaakt</a:t>
            </a:r>
            <a:r>
              <a:rPr lang="en-US" sz="1800" dirty="0"/>
              <a:t>, maar de </a:t>
            </a:r>
            <a:r>
              <a:rPr lang="en-US" sz="1800" dirty="0" err="1"/>
              <a:t>lymfocyten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ook</a:t>
            </a:r>
            <a:r>
              <a:rPr lang="en-US" sz="1800" dirty="0"/>
              <a:t> </a:t>
            </a:r>
            <a:r>
              <a:rPr lang="en-US" sz="1800" dirty="0" err="1"/>
              <a:t>geproduceerd</a:t>
            </a:r>
            <a:r>
              <a:rPr lang="en-US" sz="1800" dirty="0"/>
              <a:t> in de milt </a:t>
            </a:r>
            <a:r>
              <a:rPr lang="en-US" sz="1800" dirty="0" err="1"/>
              <a:t>en</a:t>
            </a:r>
            <a:r>
              <a:rPr lang="en-US" sz="1800" dirty="0"/>
              <a:t> in de </a:t>
            </a:r>
            <a:r>
              <a:rPr lang="en-US" sz="1800" dirty="0" err="1"/>
              <a:t>lymfeknopen</a:t>
            </a:r>
            <a:r>
              <a:rPr lang="en-US" sz="1800" dirty="0"/>
              <a:t>.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0103746-748D-4802-A567-296D37D67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9" y="399400"/>
            <a:ext cx="5129501" cy="292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827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F261DA-DDA8-4C8B-9325-6E46DF81C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Trombocyten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A92BD"/>
          </a:solidFill>
          <a:ln w="38100" cap="rnd">
            <a:solidFill>
              <a:srgbClr val="CA92B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7E6B999-D8E0-4CEF-9DF7-7B2BCBF43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493" y="2071316"/>
            <a:ext cx="6822918" cy="411917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1800" dirty="0" err="1"/>
              <a:t>Bloedplaatjes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</a:t>
            </a:r>
            <a:r>
              <a:rPr lang="en-US" sz="1800" dirty="0" err="1"/>
              <a:t>geen</a:t>
            </a:r>
            <a:r>
              <a:rPr lang="en-US" sz="1800" dirty="0"/>
              <a:t> </a:t>
            </a:r>
            <a:r>
              <a:rPr lang="en-US" sz="1800" dirty="0" err="1"/>
              <a:t>cellen</a:t>
            </a:r>
            <a:r>
              <a:rPr lang="en-US" sz="1800" dirty="0"/>
              <a:t>, maar </a:t>
            </a:r>
            <a:r>
              <a:rPr lang="en-US" sz="1800" dirty="0" err="1"/>
              <a:t>brokstukjes</a:t>
            </a:r>
            <a:r>
              <a:rPr lang="en-US" sz="1800" dirty="0"/>
              <a:t> van </a:t>
            </a:r>
            <a:r>
              <a:rPr lang="en-US" sz="1800" dirty="0" err="1"/>
              <a:t>grote</a:t>
            </a:r>
            <a:r>
              <a:rPr lang="en-US" sz="1800" dirty="0"/>
              <a:t> </a:t>
            </a:r>
            <a:r>
              <a:rPr lang="en-US" sz="1800" dirty="0" err="1"/>
              <a:t>cellen</a:t>
            </a:r>
            <a:r>
              <a:rPr lang="en-US" sz="1800" dirty="0"/>
              <a:t> </a:t>
            </a:r>
            <a:r>
              <a:rPr lang="en-US" sz="1800" dirty="0" err="1"/>
              <a:t>uit</a:t>
            </a:r>
            <a:r>
              <a:rPr lang="en-US" sz="1800" dirty="0"/>
              <a:t> het rode </a:t>
            </a:r>
            <a:r>
              <a:rPr lang="en-US" sz="1800" dirty="0" err="1"/>
              <a:t>beenmerg</a:t>
            </a:r>
            <a:r>
              <a:rPr lang="en-US" sz="1800" dirty="0"/>
              <a:t>.. Zij </a:t>
            </a:r>
            <a:r>
              <a:rPr lang="en-US" sz="1800" dirty="0" err="1"/>
              <a:t>zorgen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: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Bloedstolling</a:t>
            </a:r>
            <a:r>
              <a:rPr lang="en-US" sz="1800" dirty="0"/>
              <a:t>: ze </a:t>
            </a:r>
            <a:r>
              <a:rPr lang="en-US" sz="1800" dirty="0" err="1"/>
              <a:t>dekken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opening in de </a:t>
            </a:r>
            <a:r>
              <a:rPr lang="en-US" sz="1800" dirty="0" err="1"/>
              <a:t>vaatwand</a:t>
            </a:r>
            <a:r>
              <a:rPr lang="en-US" sz="1800" dirty="0"/>
              <a:t> direct </a:t>
            </a:r>
            <a:r>
              <a:rPr lang="en-US" sz="1800" dirty="0" err="1"/>
              <a:t>af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voorkomen</a:t>
            </a:r>
            <a:r>
              <a:rPr lang="en-US" sz="1800" dirty="0"/>
              <a:t> </a:t>
            </a:r>
            <a:r>
              <a:rPr lang="en-US" sz="1800" dirty="0" err="1"/>
              <a:t>daardoor</a:t>
            </a:r>
            <a:r>
              <a:rPr lang="en-US" sz="1800" dirty="0"/>
              <a:t> </a:t>
            </a:r>
            <a:r>
              <a:rPr lang="en-US" sz="1800" dirty="0" err="1"/>
              <a:t>verder</a:t>
            </a:r>
            <a:r>
              <a:rPr lang="en-US" sz="1800" dirty="0"/>
              <a:t> </a:t>
            </a:r>
            <a:r>
              <a:rPr lang="en-US" sz="1800" dirty="0" err="1"/>
              <a:t>bloedverlies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Het is het </a:t>
            </a:r>
            <a:r>
              <a:rPr lang="en-US" sz="1800" dirty="0" err="1"/>
              <a:t>proces</a:t>
            </a:r>
            <a:r>
              <a:rPr lang="en-US" sz="1800" dirty="0"/>
              <a:t> </a:t>
            </a:r>
            <a:r>
              <a:rPr lang="en-US" sz="1800" dirty="0" err="1"/>
              <a:t>dat</a:t>
            </a:r>
            <a:r>
              <a:rPr lang="en-US" sz="1800" dirty="0"/>
              <a:t> </a:t>
            </a:r>
            <a:r>
              <a:rPr lang="en-US" sz="1800" dirty="0" err="1"/>
              <a:t>ervoor</a:t>
            </a:r>
            <a:r>
              <a:rPr lang="en-US" sz="1800" dirty="0"/>
              <a:t> </a:t>
            </a:r>
            <a:r>
              <a:rPr lang="en-US" sz="1800" dirty="0" err="1"/>
              <a:t>zorgt</a:t>
            </a:r>
            <a:r>
              <a:rPr lang="en-US" sz="1800" dirty="0"/>
              <a:t> </a:t>
            </a:r>
            <a:r>
              <a:rPr lang="en-US" sz="1800" dirty="0" err="1"/>
              <a:t>dat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defect in de </a:t>
            </a:r>
            <a:r>
              <a:rPr lang="en-US" sz="1800" dirty="0" err="1"/>
              <a:t>vaatwand</a:t>
            </a:r>
            <a:r>
              <a:rPr lang="en-US" sz="1800" dirty="0"/>
              <a:t> </a:t>
            </a:r>
            <a:r>
              <a:rPr lang="en-US" sz="1800" dirty="0" err="1"/>
              <a:t>weer</a:t>
            </a:r>
            <a:r>
              <a:rPr lang="en-US" sz="1800" dirty="0"/>
              <a:t> </a:t>
            </a:r>
            <a:r>
              <a:rPr lang="en-US" sz="1800" dirty="0" err="1"/>
              <a:t>wordt</a:t>
            </a:r>
            <a:r>
              <a:rPr lang="en-US" sz="1800" dirty="0"/>
              <a:t> </a:t>
            </a:r>
            <a:r>
              <a:rPr lang="en-US" sz="1800" dirty="0" err="1"/>
              <a:t>gesloten</a:t>
            </a:r>
            <a:r>
              <a:rPr lang="en-US" sz="1800" dirty="0"/>
              <a:t>, </a:t>
            </a:r>
            <a:r>
              <a:rPr lang="en-US" sz="1800" dirty="0" err="1"/>
              <a:t>als</a:t>
            </a:r>
            <a:r>
              <a:rPr lang="en-US" sz="1800" dirty="0"/>
              <a:t> </a:t>
            </a:r>
            <a:r>
              <a:rPr lang="en-US" sz="1800" dirty="0" err="1"/>
              <a:t>samenwerking</a:t>
            </a:r>
            <a:r>
              <a:rPr lang="en-US" sz="1800" dirty="0"/>
              <a:t> </a:t>
            </a:r>
            <a:r>
              <a:rPr lang="en-US" sz="1800" dirty="0" err="1"/>
              <a:t>tussen</a:t>
            </a:r>
            <a:r>
              <a:rPr lang="en-US" sz="1800" dirty="0"/>
              <a:t> de </a:t>
            </a:r>
            <a:r>
              <a:rPr lang="en-US" sz="1800" dirty="0" err="1"/>
              <a:t>stollingsfactoren</a:t>
            </a:r>
            <a:r>
              <a:rPr lang="en-US" sz="1800" dirty="0"/>
              <a:t> (</a:t>
            </a:r>
            <a:r>
              <a:rPr lang="en-US" sz="1800" dirty="0" err="1"/>
              <a:t>vanuit</a:t>
            </a:r>
            <a:r>
              <a:rPr lang="en-US" sz="1800" dirty="0"/>
              <a:t> het </a:t>
            </a:r>
            <a:r>
              <a:rPr lang="en-US" sz="1800" dirty="0" err="1"/>
              <a:t>bloedplasma</a:t>
            </a:r>
            <a:r>
              <a:rPr lang="en-US" sz="1800" dirty="0"/>
              <a:t>) </a:t>
            </a:r>
            <a:r>
              <a:rPr lang="en-US" sz="1800" dirty="0" err="1"/>
              <a:t>en</a:t>
            </a:r>
            <a:r>
              <a:rPr lang="en-US" sz="1800" dirty="0"/>
              <a:t> de </a:t>
            </a:r>
            <a:r>
              <a:rPr lang="en-US" sz="1800" dirty="0" err="1"/>
              <a:t>trombocyten</a:t>
            </a:r>
            <a:r>
              <a:rPr lang="en-US" sz="1800" dirty="0"/>
              <a:t>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 err="1"/>
              <a:t>Bij</a:t>
            </a:r>
            <a:r>
              <a:rPr lang="en-US" sz="1800" dirty="0"/>
              <a:t> </a:t>
            </a:r>
            <a:r>
              <a:rPr lang="en-US" sz="1800" dirty="0" err="1"/>
              <a:t>beschadiging</a:t>
            </a:r>
            <a:r>
              <a:rPr lang="en-US" sz="1800" dirty="0"/>
              <a:t> </a:t>
            </a:r>
            <a:r>
              <a:rPr lang="en-US" sz="1800" dirty="0" err="1"/>
              <a:t>breken</a:t>
            </a:r>
            <a:r>
              <a:rPr lang="en-US" sz="1800" dirty="0"/>
              <a:t> ze </a:t>
            </a:r>
            <a:r>
              <a:rPr lang="en-US" sz="1800" dirty="0" err="1"/>
              <a:t>gemakkelijk</a:t>
            </a:r>
            <a:r>
              <a:rPr lang="en-US" sz="1800" dirty="0"/>
              <a:t>, </a:t>
            </a:r>
            <a:r>
              <a:rPr lang="en-US" sz="1800" dirty="0" err="1"/>
              <a:t>waardoor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</a:t>
            </a:r>
            <a:r>
              <a:rPr lang="en-US" sz="1800" dirty="0" err="1"/>
              <a:t>trombokinase</a:t>
            </a:r>
            <a:r>
              <a:rPr lang="en-US" sz="1800" dirty="0"/>
              <a:t> </a:t>
            </a:r>
            <a:r>
              <a:rPr lang="en-US" sz="1800" dirty="0" err="1"/>
              <a:t>vrijkomt</a:t>
            </a:r>
            <a:r>
              <a:rPr lang="en-US" sz="1800" dirty="0"/>
              <a:t> (</a:t>
            </a:r>
            <a:r>
              <a:rPr lang="en-US" sz="1800" dirty="0" err="1"/>
              <a:t>dit</a:t>
            </a:r>
            <a:r>
              <a:rPr lang="en-US" sz="1800" dirty="0"/>
              <a:t> is </a:t>
            </a:r>
            <a:r>
              <a:rPr lang="en-US" sz="1800" dirty="0" err="1"/>
              <a:t>nodig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het </a:t>
            </a:r>
            <a:r>
              <a:rPr lang="en-US" sz="1800" dirty="0" err="1"/>
              <a:t>proces</a:t>
            </a:r>
            <a:r>
              <a:rPr lang="en-US" sz="1800" dirty="0"/>
              <a:t> van </a:t>
            </a:r>
            <a:r>
              <a:rPr lang="en-US" sz="1800" dirty="0" err="1"/>
              <a:t>bloedstolling</a:t>
            </a:r>
            <a:r>
              <a:rPr lang="en-US" sz="1800" dirty="0"/>
              <a:t>).</a:t>
            </a:r>
          </a:p>
          <a:p>
            <a:pPr>
              <a:lnSpc>
                <a:spcPct val="100000"/>
              </a:lnSpc>
            </a:pPr>
            <a:r>
              <a:rPr lang="en-US" sz="1800" dirty="0" err="1"/>
              <a:t>Als</a:t>
            </a:r>
            <a:r>
              <a:rPr lang="en-US" sz="1800" dirty="0"/>
              <a:t> het </a:t>
            </a:r>
            <a:r>
              <a:rPr lang="en-US" sz="1800" dirty="0" err="1"/>
              <a:t>endotheel</a:t>
            </a:r>
            <a:r>
              <a:rPr lang="en-US" sz="1800" dirty="0"/>
              <a:t> van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bloedvat</a:t>
            </a:r>
            <a:r>
              <a:rPr lang="en-US" sz="1800" dirty="0"/>
              <a:t> is </a:t>
            </a:r>
            <a:r>
              <a:rPr lang="en-US" sz="1800" dirty="0" err="1"/>
              <a:t>beschadigd</a:t>
            </a:r>
            <a:r>
              <a:rPr lang="en-US" sz="1800" dirty="0"/>
              <a:t>, </a:t>
            </a:r>
            <a:r>
              <a:rPr lang="en-US" sz="1800" dirty="0" err="1"/>
              <a:t>trekken</a:t>
            </a:r>
            <a:r>
              <a:rPr lang="en-US" sz="1800" dirty="0"/>
              <a:t> </a:t>
            </a:r>
            <a:r>
              <a:rPr lang="en-US" sz="1800" dirty="0" err="1"/>
              <a:t>gladde</a:t>
            </a:r>
            <a:r>
              <a:rPr lang="en-US" sz="1800" dirty="0"/>
              <a:t> </a:t>
            </a:r>
            <a:r>
              <a:rPr lang="en-US" sz="1800" dirty="0" err="1"/>
              <a:t>spiercellen</a:t>
            </a:r>
            <a:r>
              <a:rPr lang="en-US" sz="1800" dirty="0"/>
              <a:t> in de </a:t>
            </a:r>
            <a:r>
              <a:rPr lang="en-US" sz="1800" dirty="0" err="1"/>
              <a:t>vaatwand</a:t>
            </a:r>
            <a:r>
              <a:rPr lang="en-US" sz="1800" dirty="0"/>
              <a:t> </a:t>
            </a:r>
            <a:r>
              <a:rPr lang="en-US" sz="1800" dirty="0" err="1"/>
              <a:t>ter</a:t>
            </a:r>
            <a:r>
              <a:rPr lang="en-US" sz="1800" dirty="0"/>
              <a:t> </a:t>
            </a:r>
            <a:r>
              <a:rPr lang="en-US" sz="1800" dirty="0" err="1"/>
              <a:t>plaatse</a:t>
            </a:r>
            <a:r>
              <a:rPr lang="en-US" sz="1800" dirty="0"/>
              <a:t> van de </a:t>
            </a:r>
            <a:r>
              <a:rPr lang="en-US" sz="1800" dirty="0" err="1"/>
              <a:t>beschadiging</a:t>
            </a:r>
            <a:r>
              <a:rPr lang="en-US" sz="1800" dirty="0"/>
              <a:t> </a:t>
            </a:r>
            <a:r>
              <a:rPr lang="en-US" sz="1800" dirty="0" err="1"/>
              <a:t>zich</a:t>
            </a:r>
            <a:r>
              <a:rPr lang="en-US" sz="1800" dirty="0"/>
              <a:t> </a:t>
            </a:r>
            <a:r>
              <a:rPr lang="en-US" sz="1800" dirty="0" err="1"/>
              <a:t>samen</a:t>
            </a:r>
            <a:r>
              <a:rPr lang="en-US" sz="1800" dirty="0"/>
              <a:t>.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Door </a:t>
            </a:r>
            <a:r>
              <a:rPr lang="en-US" sz="1800" dirty="0" err="1"/>
              <a:t>deze</a:t>
            </a:r>
            <a:r>
              <a:rPr lang="en-US" sz="1800" dirty="0"/>
              <a:t> </a:t>
            </a:r>
            <a:r>
              <a:rPr lang="en-US" sz="1800" dirty="0" err="1"/>
              <a:t>beschadiging</a:t>
            </a:r>
            <a:r>
              <a:rPr lang="en-US" sz="1800" dirty="0"/>
              <a:t> van het </a:t>
            </a:r>
            <a:r>
              <a:rPr lang="en-US" sz="1800" dirty="0" err="1"/>
              <a:t>endotheel</a:t>
            </a:r>
            <a:r>
              <a:rPr lang="en-US" sz="1800" dirty="0"/>
              <a:t> </a:t>
            </a:r>
            <a:r>
              <a:rPr lang="en-US" sz="1800" dirty="0" err="1"/>
              <a:t>komt</a:t>
            </a:r>
            <a:r>
              <a:rPr lang="en-US" sz="1800" dirty="0"/>
              <a:t> het </a:t>
            </a:r>
            <a:r>
              <a:rPr lang="en-US" sz="1800" dirty="0" err="1"/>
              <a:t>bloed</a:t>
            </a:r>
            <a:r>
              <a:rPr lang="en-US" sz="1800" dirty="0"/>
              <a:t> in contact met </a:t>
            </a:r>
            <a:r>
              <a:rPr lang="en-US" sz="1800" dirty="0" err="1"/>
              <a:t>daaronder</a:t>
            </a:r>
            <a:r>
              <a:rPr lang="en-US" sz="1800" dirty="0"/>
              <a:t> </a:t>
            </a:r>
            <a:r>
              <a:rPr lang="en-US" sz="1800" dirty="0" err="1"/>
              <a:t>gelegen</a:t>
            </a:r>
            <a:r>
              <a:rPr lang="en-US" sz="1800" dirty="0"/>
              <a:t> </a:t>
            </a:r>
            <a:r>
              <a:rPr lang="en-US" sz="1800" dirty="0" err="1"/>
              <a:t>bindweefselvezels</a:t>
            </a:r>
            <a:r>
              <a:rPr lang="en-US" sz="18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Hieraan</a:t>
            </a:r>
            <a:r>
              <a:rPr lang="en-US" sz="1800" dirty="0"/>
              <a:t> </a:t>
            </a:r>
            <a:r>
              <a:rPr lang="en-US" sz="1800" dirty="0" err="1"/>
              <a:t>hechten</a:t>
            </a:r>
            <a:r>
              <a:rPr lang="en-US" sz="1800" dirty="0"/>
              <a:t> </a:t>
            </a:r>
            <a:r>
              <a:rPr lang="en-US" sz="1800" dirty="0" err="1"/>
              <a:t>zich</a:t>
            </a:r>
            <a:r>
              <a:rPr lang="en-US" sz="1800" dirty="0"/>
              <a:t> de </a:t>
            </a:r>
            <a:r>
              <a:rPr lang="en-US" sz="1800" dirty="0" err="1"/>
              <a:t>trombocyten</a:t>
            </a:r>
            <a:r>
              <a:rPr lang="en-US" sz="18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Die </a:t>
            </a:r>
            <a:r>
              <a:rPr lang="en-US" sz="1800" dirty="0" err="1"/>
              <a:t>vormen</a:t>
            </a:r>
            <a:r>
              <a:rPr lang="en-US" sz="1800" dirty="0"/>
              <a:t> </a:t>
            </a:r>
            <a:r>
              <a:rPr lang="en-US" sz="1800" dirty="0" err="1"/>
              <a:t>vervolgens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prop op het lek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dichten</a:t>
            </a:r>
            <a:r>
              <a:rPr lang="en-US" sz="1800" dirty="0"/>
              <a:t> de </a:t>
            </a:r>
            <a:r>
              <a:rPr lang="en-US" sz="1800" dirty="0" err="1"/>
              <a:t>beschadiging</a:t>
            </a:r>
            <a:r>
              <a:rPr lang="en-US" sz="18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Deze</a:t>
            </a:r>
            <a:r>
              <a:rPr lang="en-US" sz="1800" dirty="0"/>
              <a:t> </a:t>
            </a:r>
            <a:r>
              <a:rPr lang="en-US" sz="1800" dirty="0" err="1"/>
              <a:t>trombocytenprop</a:t>
            </a:r>
            <a:r>
              <a:rPr lang="en-US" sz="1800" dirty="0"/>
              <a:t> </a:t>
            </a:r>
            <a:r>
              <a:rPr lang="en-US" sz="1800" dirty="0" err="1"/>
              <a:t>wordt</a:t>
            </a:r>
            <a:r>
              <a:rPr lang="en-US" sz="1800" dirty="0"/>
              <a:t> </a:t>
            </a:r>
            <a:r>
              <a:rPr lang="en-US" sz="1800" dirty="0" err="1"/>
              <a:t>binnen</a:t>
            </a:r>
            <a:r>
              <a:rPr lang="en-US" sz="1800" dirty="0"/>
              <a:t> </a:t>
            </a:r>
            <a:r>
              <a:rPr lang="en-US" sz="1800" dirty="0" err="1"/>
              <a:t>enkele</a:t>
            </a:r>
            <a:r>
              <a:rPr lang="en-US" sz="1800" dirty="0"/>
              <a:t> </a:t>
            </a:r>
            <a:r>
              <a:rPr lang="en-US" sz="1800" dirty="0" err="1"/>
              <a:t>minuten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het </a:t>
            </a:r>
            <a:r>
              <a:rPr lang="en-US" sz="1800" dirty="0" err="1"/>
              <a:t>ontstaan</a:t>
            </a:r>
            <a:r>
              <a:rPr lang="en-US" sz="1800" dirty="0"/>
              <a:t> van de </a:t>
            </a:r>
            <a:r>
              <a:rPr lang="en-US" sz="1800" dirty="0" err="1"/>
              <a:t>vaatwandbeschadiging</a:t>
            </a:r>
            <a:r>
              <a:rPr lang="en-US" sz="1800" dirty="0"/>
              <a:t> </a:t>
            </a:r>
            <a:r>
              <a:rPr lang="en-US" sz="1800" dirty="0" err="1"/>
              <a:t>gevormd</a:t>
            </a:r>
            <a:r>
              <a:rPr lang="en-US" sz="1800" dirty="0"/>
              <a:t>.</a:t>
            </a:r>
          </a:p>
        </p:txBody>
      </p:sp>
      <p:pic>
        <p:nvPicPr>
          <p:cNvPr id="4" name="Afbeelding 3" descr="Afbeelding met aansteker, plastic, fles&#10;&#10;Automatisch gegenereerde beschrijving">
            <a:extLst>
              <a:ext uri="{FF2B5EF4-FFF2-40B4-BE49-F238E27FC236}">
                <a16:creationId xmlns:a16="http://schemas.microsoft.com/office/drawing/2014/main" id="{22065BC7-5D24-48B5-B630-17A5A04D75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30" r="561" b="4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98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9B6CD22E-2269-419F-9E81-016EA035D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FB85B1-0F16-4ED2-874E-2101B8048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32" y="1295231"/>
            <a:ext cx="5895178" cy="3807446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5500" dirty="0"/>
              <a:t>Geneesmiddelen die bloedstolling beïnvloeden</a:t>
            </a:r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AA607D34-E2A9-4595-9DB2-5472E077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082" y="0"/>
            <a:ext cx="4884918" cy="6858000"/>
          </a:xfrm>
          <a:custGeom>
            <a:avLst/>
            <a:gdLst>
              <a:gd name="connsiteX0" fmla="*/ 1097203 w 4884918"/>
              <a:gd name="connsiteY0" fmla="*/ 0 h 6858000"/>
              <a:gd name="connsiteX1" fmla="*/ 1154155 w 4884918"/>
              <a:gd name="connsiteY1" fmla="*/ 0 h 6858000"/>
              <a:gd name="connsiteX2" fmla="*/ 972305 w 4884918"/>
              <a:gd name="connsiteY2" fmla="*/ 343212 h 6858000"/>
              <a:gd name="connsiteX3" fmla="*/ 780524 w 4884918"/>
              <a:gd name="connsiteY3" fmla="*/ 761067 h 6858000"/>
              <a:gd name="connsiteX4" fmla="*/ 737045 w 4884918"/>
              <a:gd name="connsiteY4" fmla="*/ 865164 h 6858000"/>
              <a:gd name="connsiteX5" fmla="*/ 762322 w 4884918"/>
              <a:gd name="connsiteY5" fmla="*/ 830676 h 6858000"/>
              <a:gd name="connsiteX6" fmla="*/ 1118805 w 4884918"/>
              <a:gd name="connsiteY6" fmla="*/ 160440 h 6858000"/>
              <a:gd name="connsiteX7" fmla="*/ 1221640 w 4884918"/>
              <a:gd name="connsiteY7" fmla="*/ 0 h 6858000"/>
              <a:gd name="connsiteX8" fmla="*/ 4884918 w 4884918"/>
              <a:gd name="connsiteY8" fmla="*/ 0 h 6858000"/>
              <a:gd name="connsiteX9" fmla="*/ 4884918 w 4884918"/>
              <a:gd name="connsiteY9" fmla="*/ 6857999 h 6858000"/>
              <a:gd name="connsiteX10" fmla="*/ 4884918 w 4884918"/>
              <a:gd name="connsiteY10" fmla="*/ 6858000 h 6858000"/>
              <a:gd name="connsiteX11" fmla="*/ 704817 w 4884918"/>
              <a:gd name="connsiteY11" fmla="*/ 6858000 h 6858000"/>
              <a:gd name="connsiteX12" fmla="*/ 618717 w 4884918"/>
              <a:gd name="connsiteY12" fmla="*/ 6672538 h 6858000"/>
              <a:gd name="connsiteX13" fmla="*/ 309324 w 4884918"/>
              <a:gd name="connsiteY13" fmla="*/ 5833618 h 6858000"/>
              <a:gd name="connsiteX14" fmla="*/ 209850 w 4884918"/>
              <a:gd name="connsiteY14" fmla="*/ 5484180 h 6858000"/>
              <a:gd name="connsiteX15" fmla="*/ 211619 w 4884918"/>
              <a:gd name="connsiteY15" fmla="*/ 5517653 h 6858000"/>
              <a:gd name="connsiteX16" fmla="*/ 361778 w 4884918"/>
              <a:gd name="connsiteY16" fmla="*/ 6145524 h 6858000"/>
              <a:gd name="connsiteX17" fmla="*/ 591356 w 4884918"/>
              <a:gd name="connsiteY17" fmla="*/ 6843306 h 6858000"/>
              <a:gd name="connsiteX18" fmla="*/ 597415 w 4884918"/>
              <a:gd name="connsiteY18" fmla="*/ 6858000 h 6858000"/>
              <a:gd name="connsiteX19" fmla="*/ 545224 w 4884918"/>
              <a:gd name="connsiteY19" fmla="*/ 6858000 h 6858000"/>
              <a:gd name="connsiteX20" fmla="*/ 533604 w 4884918"/>
              <a:gd name="connsiteY20" fmla="*/ 6830072 h 6858000"/>
              <a:gd name="connsiteX21" fmla="*/ 169657 w 4884918"/>
              <a:gd name="connsiteY21" fmla="*/ 5556577 h 6858000"/>
              <a:gd name="connsiteX22" fmla="*/ 12169 w 4884918"/>
              <a:gd name="connsiteY22" fmla="*/ 4362835 h 6858000"/>
              <a:gd name="connsiteX23" fmla="*/ 46168 w 4884918"/>
              <a:gd name="connsiteY23" fmla="*/ 3338487 h 6858000"/>
              <a:gd name="connsiteX24" fmla="*/ 490574 w 4884918"/>
              <a:gd name="connsiteY24" fmla="*/ 1381078 h 6858000"/>
              <a:gd name="connsiteX25" fmla="*/ 984701 w 4884918"/>
              <a:gd name="connsiteY25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4918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4884918" y="0"/>
                </a:lnTo>
                <a:lnTo>
                  <a:pt x="4884918" y="6857999"/>
                </a:lnTo>
                <a:lnTo>
                  <a:pt x="4884918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rgbClr val="CA92BD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B1DB28-0F6B-4D10-849F-EC15A003F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2" y="1122363"/>
            <a:ext cx="3223928" cy="3807446"/>
          </a:xfrm>
        </p:spPr>
        <p:txBody>
          <a:bodyPr anchor="b">
            <a:normAutofit fontScale="92500" lnSpcReduction="20000"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FFFF"/>
                </a:solidFill>
              </a:rPr>
              <a:t>Acenocoumarol (stollingsremmend, bloedverdunner);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FFFFFF"/>
                </a:solidFill>
              </a:rPr>
              <a:t>Steptokinase</a:t>
            </a:r>
            <a:r>
              <a:rPr lang="nl-NL" dirty="0">
                <a:solidFill>
                  <a:srgbClr val="FFFFFF"/>
                </a:solidFill>
              </a:rPr>
              <a:t> (acuut een stolsel oplossen bij een bloedvatafsluiting);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FFFF"/>
                </a:solidFill>
              </a:rPr>
              <a:t>Acetylsalicylzuur, clopidogrel (ter preventie van het ontstaan van stolsels in arterietakken van het hart en hersenen).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80" y="5439978"/>
            <a:ext cx="5897880" cy="27432"/>
          </a:xfrm>
          <a:custGeom>
            <a:avLst/>
            <a:gdLst>
              <a:gd name="connsiteX0" fmla="*/ 0 w 5897880"/>
              <a:gd name="connsiteY0" fmla="*/ 0 h 27432"/>
              <a:gd name="connsiteX1" fmla="*/ 537362 w 5897880"/>
              <a:gd name="connsiteY1" fmla="*/ 0 h 27432"/>
              <a:gd name="connsiteX2" fmla="*/ 1133704 w 5897880"/>
              <a:gd name="connsiteY2" fmla="*/ 0 h 27432"/>
              <a:gd name="connsiteX3" fmla="*/ 1671066 w 5897880"/>
              <a:gd name="connsiteY3" fmla="*/ 0 h 27432"/>
              <a:gd name="connsiteX4" fmla="*/ 2385365 w 5897880"/>
              <a:gd name="connsiteY4" fmla="*/ 0 h 27432"/>
              <a:gd name="connsiteX5" fmla="*/ 3040685 w 5897880"/>
              <a:gd name="connsiteY5" fmla="*/ 0 h 27432"/>
              <a:gd name="connsiteX6" fmla="*/ 3696005 w 5897880"/>
              <a:gd name="connsiteY6" fmla="*/ 0 h 27432"/>
              <a:gd name="connsiteX7" fmla="*/ 4469282 w 5897880"/>
              <a:gd name="connsiteY7" fmla="*/ 0 h 27432"/>
              <a:gd name="connsiteX8" fmla="*/ 5183581 w 5897880"/>
              <a:gd name="connsiteY8" fmla="*/ 0 h 27432"/>
              <a:gd name="connsiteX9" fmla="*/ 5897880 w 5897880"/>
              <a:gd name="connsiteY9" fmla="*/ 0 h 27432"/>
              <a:gd name="connsiteX10" fmla="*/ 5897880 w 5897880"/>
              <a:gd name="connsiteY10" fmla="*/ 27432 h 27432"/>
              <a:gd name="connsiteX11" fmla="*/ 5419496 w 5897880"/>
              <a:gd name="connsiteY11" fmla="*/ 27432 h 27432"/>
              <a:gd name="connsiteX12" fmla="*/ 4882134 w 5897880"/>
              <a:gd name="connsiteY12" fmla="*/ 27432 h 27432"/>
              <a:gd name="connsiteX13" fmla="*/ 4167835 w 5897880"/>
              <a:gd name="connsiteY13" fmla="*/ 27432 h 27432"/>
              <a:gd name="connsiteX14" fmla="*/ 3394558 w 5897880"/>
              <a:gd name="connsiteY14" fmla="*/ 27432 h 27432"/>
              <a:gd name="connsiteX15" fmla="*/ 2798216 w 5897880"/>
              <a:gd name="connsiteY15" fmla="*/ 27432 h 27432"/>
              <a:gd name="connsiteX16" fmla="*/ 2024939 w 5897880"/>
              <a:gd name="connsiteY16" fmla="*/ 27432 h 27432"/>
              <a:gd name="connsiteX17" fmla="*/ 1487576 w 5897880"/>
              <a:gd name="connsiteY17" fmla="*/ 27432 h 27432"/>
              <a:gd name="connsiteX18" fmla="*/ 1009193 w 5897880"/>
              <a:gd name="connsiteY18" fmla="*/ 27432 h 27432"/>
              <a:gd name="connsiteX19" fmla="*/ 0 w 5897880"/>
              <a:gd name="connsiteY19" fmla="*/ 27432 h 27432"/>
              <a:gd name="connsiteX20" fmla="*/ 0 w 5897880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27432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716" y="13055"/>
                  <a:pt x="5897707" y="18641"/>
                  <a:pt x="5897880" y="27432"/>
                </a:cubicBezTo>
                <a:cubicBezTo>
                  <a:pt x="5682742" y="40412"/>
                  <a:pt x="5520014" y="23844"/>
                  <a:pt x="5419496" y="27432"/>
                </a:cubicBezTo>
                <a:cubicBezTo>
                  <a:pt x="5318978" y="31020"/>
                  <a:pt x="5012864" y="6698"/>
                  <a:pt x="4882134" y="27432"/>
                </a:cubicBezTo>
                <a:cubicBezTo>
                  <a:pt x="4751404" y="48166"/>
                  <a:pt x="4313676" y="5207"/>
                  <a:pt x="4167835" y="27432"/>
                </a:cubicBezTo>
                <a:cubicBezTo>
                  <a:pt x="4021994" y="49657"/>
                  <a:pt x="3715729" y="59193"/>
                  <a:pt x="3394558" y="27432"/>
                </a:cubicBezTo>
                <a:cubicBezTo>
                  <a:pt x="3073387" y="-4329"/>
                  <a:pt x="3093227" y="38972"/>
                  <a:pt x="2798216" y="27432"/>
                </a:cubicBezTo>
                <a:cubicBezTo>
                  <a:pt x="2503205" y="15892"/>
                  <a:pt x="2297615" y="31603"/>
                  <a:pt x="2024939" y="27432"/>
                </a:cubicBezTo>
                <a:cubicBezTo>
                  <a:pt x="1752263" y="23261"/>
                  <a:pt x="1629814" y="3659"/>
                  <a:pt x="1487576" y="27432"/>
                </a:cubicBezTo>
                <a:cubicBezTo>
                  <a:pt x="1345338" y="51205"/>
                  <a:pt x="1238885" y="24954"/>
                  <a:pt x="1009193" y="27432"/>
                </a:cubicBezTo>
                <a:cubicBezTo>
                  <a:pt x="779501" y="29910"/>
                  <a:pt x="441829" y="-15535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5897880" h="27432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677" y="11634"/>
                  <a:pt x="5899083" y="16994"/>
                  <a:pt x="5897880" y="27432"/>
                </a:cubicBezTo>
                <a:cubicBezTo>
                  <a:pt x="5630425" y="7719"/>
                  <a:pt x="5532865" y="21388"/>
                  <a:pt x="5242560" y="27432"/>
                </a:cubicBezTo>
                <a:cubicBezTo>
                  <a:pt x="4952255" y="33476"/>
                  <a:pt x="4783060" y="14892"/>
                  <a:pt x="4646219" y="27432"/>
                </a:cubicBezTo>
                <a:cubicBezTo>
                  <a:pt x="4509378" y="39972"/>
                  <a:pt x="4163771" y="-4851"/>
                  <a:pt x="3872941" y="27432"/>
                </a:cubicBezTo>
                <a:cubicBezTo>
                  <a:pt x="3582111" y="59715"/>
                  <a:pt x="3362704" y="7742"/>
                  <a:pt x="3099664" y="27432"/>
                </a:cubicBezTo>
                <a:cubicBezTo>
                  <a:pt x="2836624" y="47122"/>
                  <a:pt x="2747441" y="28801"/>
                  <a:pt x="2562301" y="27432"/>
                </a:cubicBezTo>
                <a:cubicBezTo>
                  <a:pt x="2377161" y="26063"/>
                  <a:pt x="2104946" y="30879"/>
                  <a:pt x="1906981" y="27432"/>
                </a:cubicBezTo>
                <a:cubicBezTo>
                  <a:pt x="1709016" y="23985"/>
                  <a:pt x="1304654" y="6821"/>
                  <a:pt x="1133704" y="27432"/>
                </a:cubicBezTo>
                <a:cubicBezTo>
                  <a:pt x="962754" y="48043"/>
                  <a:pt x="457048" y="12129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CA92BD"/>
          </a:solidFill>
          <a:ln w="41275" cap="rnd">
            <a:solidFill>
              <a:srgbClr val="CA92B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53BEA983-EAAB-42FB-84E9-E77708168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016" y="5440680"/>
            <a:ext cx="3200400" cy="27432"/>
          </a:xfrm>
          <a:custGeom>
            <a:avLst/>
            <a:gdLst>
              <a:gd name="connsiteX0" fmla="*/ 0 w 3200400"/>
              <a:gd name="connsiteY0" fmla="*/ 0 h 27432"/>
              <a:gd name="connsiteX1" fmla="*/ 608076 w 3200400"/>
              <a:gd name="connsiteY1" fmla="*/ 0 h 27432"/>
              <a:gd name="connsiteX2" fmla="*/ 1248156 w 3200400"/>
              <a:gd name="connsiteY2" fmla="*/ 0 h 27432"/>
              <a:gd name="connsiteX3" fmla="*/ 1920240 w 3200400"/>
              <a:gd name="connsiteY3" fmla="*/ 0 h 27432"/>
              <a:gd name="connsiteX4" fmla="*/ 2592324 w 3200400"/>
              <a:gd name="connsiteY4" fmla="*/ 0 h 27432"/>
              <a:gd name="connsiteX5" fmla="*/ 3200400 w 3200400"/>
              <a:gd name="connsiteY5" fmla="*/ 0 h 27432"/>
              <a:gd name="connsiteX6" fmla="*/ 3200400 w 3200400"/>
              <a:gd name="connsiteY6" fmla="*/ 27432 h 27432"/>
              <a:gd name="connsiteX7" fmla="*/ 2496312 w 3200400"/>
              <a:gd name="connsiteY7" fmla="*/ 27432 h 27432"/>
              <a:gd name="connsiteX8" fmla="*/ 1792224 w 3200400"/>
              <a:gd name="connsiteY8" fmla="*/ 27432 h 27432"/>
              <a:gd name="connsiteX9" fmla="*/ 1152144 w 3200400"/>
              <a:gd name="connsiteY9" fmla="*/ 27432 h 27432"/>
              <a:gd name="connsiteX10" fmla="*/ 0 w 3200400"/>
              <a:gd name="connsiteY10" fmla="*/ 27432 h 27432"/>
              <a:gd name="connsiteX11" fmla="*/ 0 w 320040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0400" h="27432" fill="none" extrusionOk="0">
                <a:moveTo>
                  <a:pt x="0" y="0"/>
                </a:moveTo>
                <a:cubicBezTo>
                  <a:pt x="176560" y="-17034"/>
                  <a:pt x="345323" y="-28956"/>
                  <a:pt x="608076" y="0"/>
                </a:cubicBezTo>
                <a:cubicBezTo>
                  <a:pt x="870829" y="28956"/>
                  <a:pt x="955637" y="-27357"/>
                  <a:pt x="1248156" y="0"/>
                </a:cubicBezTo>
                <a:cubicBezTo>
                  <a:pt x="1540675" y="27357"/>
                  <a:pt x="1624069" y="30558"/>
                  <a:pt x="1920240" y="0"/>
                </a:cubicBezTo>
                <a:cubicBezTo>
                  <a:pt x="2216411" y="-30558"/>
                  <a:pt x="2344585" y="12271"/>
                  <a:pt x="2592324" y="0"/>
                </a:cubicBezTo>
                <a:cubicBezTo>
                  <a:pt x="2840063" y="-12271"/>
                  <a:pt x="2987913" y="7129"/>
                  <a:pt x="3200400" y="0"/>
                </a:cubicBezTo>
                <a:cubicBezTo>
                  <a:pt x="3199234" y="7395"/>
                  <a:pt x="3200445" y="21864"/>
                  <a:pt x="3200400" y="27432"/>
                </a:cubicBezTo>
                <a:cubicBezTo>
                  <a:pt x="2991642" y="45977"/>
                  <a:pt x="2778729" y="1200"/>
                  <a:pt x="2496312" y="27432"/>
                </a:cubicBezTo>
                <a:cubicBezTo>
                  <a:pt x="2213895" y="53664"/>
                  <a:pt x="2080041" y="8460"/>
                  <a:pt x="1792224" y="27432"/>
                </a:cubicBezTo>
                <a:cubicBezTo>
                  <a:pt x="1504407" y="46404"/>
                  <a:pt x="1357364" y="6320"/>
                  <a:pt x="1152144" y="27432"/>
                </a:cubicBezTo>
                <a:cubicBezTo>
                  <a:pt x="946924" y="48544"/>
                  <a:pt x="515176" y="6141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00400" h="27432" stroke="0" extrusionOk="0">
                <a:moveTo>
                  <a:pt x="0" y="0"/>
                </a:moveTo>
                <a:cubicBezTo>
                  <a:pt x="273892" y="-2049"/>
                  <a:pt x="368520" y="4190"/>
                  <a:pt x="608076" y="0"/>
                </a:cubicBezTo>
                <a:cubicBezTo>
                  <a:pt x="847632" y="-4190"/>
                  <a:pt x="971999" y="7437"/>
                  <a:pt x="1152144" y="0"/>
                </a:cubicBezTo>
                <a:cubicBezTo>
                  <a:pt x="1332289" y="-7437"/>
                  <a:pt x="1665848" y="24107"/>
                  <a:pt x="1856232" y="0"/>
                </a:cubicBezTo>
                <a:cubicBezTo>
                  <a:pt x="2046616" y="-24107"/>
                  <a:pt x="2167965" y="18079"/>
                  <a:pt x="2464308" y="0"/>
                </a:cubicBezTo>
                <a:cubicBezTo>
                  <a:pt x="2760651" y="-18079"/>
                  <a:pt x="2877599" y="28161"/>
                  <a:pt x="3200400" y="0"/>
                </a:cubicBezTo>
                <a:cubicBezTo>
                  <a:pt x="3200593" y="12649"/>
                  <a:pt x="3199412" y="17989"/>
                  <a:pt x="3200400" y="27432"/>
                </a:cubicBezTo>
                <a:cubicBezTo>
                  <a:pt x="2978255" y="22115"/>
                  <a:pt x="2854979" y="18349"/>
                  <a:pt x="2560320" y="27432"/>
                </a:cubicBezTo>
                <a:cubicBezTo>
                  <a:pt x="2265661" y="36515"/>
                  <a:pt x="2043241" y="2929"/>
                  <a:pt x="1856232" y="27432"/>
                </a:cubicBezTo>
                <a:cubicBezTo>
                  <a:pt x="1669223" y="51935"/>
                  <a:pt x="1428863" y="5228"/>
                  <a:pt x="1312164" y="27432"/>
                </a:cubicBezTo>
                <a:cubicBezTo>
                  <a:pt x="1195465" y="49636"/>
                  <a:pt x="838125" y="31438"/>
                  <a:pt x="672084" y="27432"/>
                </a:cubicBezTo>
                <a:cubicBezTo>
                  <a:pt x="506043" y="23426"/>
                  <a:pt x="200317" y="-1243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1308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41243A"/>
      </a:dk2>
      <a:lt2>
        <a:srgbClr val="E2E8E3"/>
      </a:lt2>
      <a:accent1>
        <a:srgbClr val="CA92BD"/>
      </a:accent1>
      <a:accent2>
        <a:srgbClr val="BF7A91"/>
      </a:accent2>
      <a:accent3>
        <a:srgbClr val="CA9692"/>
      </a:accent3>
      <a:accent4>
        <a:srgbClr val="BF9C7A"/>
      </a:accent4>
      <a:accent5>
        <a:srgbClr val="A9A57A"/>
      </a:accent5>
      <a:accent6>
        <a:srgbClr val="97AB6E"/>
      </a:accent6>
      <a:hlink>
        <a:srgbClr val="568E64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83C1F785C764F9A38FCBEC29DD7B3" ma:contentTypeVersion="10" ma:contentTypeDescription="Een nieuw document maken." ma:contentTypeScope="" ma:versionID="0fb06cb005f37fafc9543f4e2c773577">
  <xsd:schema xmlns:xsd="http://www.w3.org/2001/XMLSchema" xmlns:xs="http://www.w3.org/2001/XMLSchema" xmlns:p="http://schemas.microsoft.com/office/2006/metadata/properties" xmlns:ns3="fe7f3640-dee9-45f0-a89d-e6c05832ed7a" xmlns:ns4="9912d8de-1901-472a-966c-e2330e0360c6" targetNamespace="http://schemas.microsoft.com/office/2006/metadata/properties" ma:root="true" ma:fieldsID="94563ff4be7fab35ddba5810d93998b2" ns3:_="" ns4:_="">
    <xsd:import namespace="fe7f3640-dee9-45f0-a89d-e6c05832ed7a"/>
    <xsd:import namespace="9912d8de-1901-472a-966c-e2330e0360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3640-dee9-45f0-a89d-e6c05832e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2d8de-1901-472a-966c-e2330e036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83040B-1806-4105-A71B-6087A17965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f3640-dee9-45f0-a89d-e6c05832ed7a"/>
    <ds:schemaRef ds:uri="9912d8de-1901-472a-966c-e2330e036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1E43AA-C6DD-4944-AE44-34CA2AC905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13A27F-3B36-4E89-B321-F3456448014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1429</Words>
  <Application>Microsoft Office PowerPoint</Application>
  <PresentationFormat>Breedbeeld</PresentationFormat>
  <Paragraphs>150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Modern Love</vt:lpstr>
      <vt:lpstr>The Hand</vt:lpstr>
      <vt:lpstr>Wingdings</vt:lpstr>
      <vt:lpstr>SketchyVTI</vt:lpstr>
      <vt:lpstr>Bloed (H3 A/F) </vt:lpstr>
      <vt:lpstr>Waar gaan we vandaag mee bezig?</vt:lpstr>
      <vt:lpstr>Wat is bloed?</vt:lpstr>
      <vt:lpstr>Samenstelling bloed</vt:lpstr>
      <vt:lpstr>Bloedplasma</vt:lpstr>
      <vt:lpstr>Erytrocyten</vt:lpstr>
      <vt:lpstr>Leukocyten</vt:lpstr>
      <vt:lpstr>Trombocyten</vt:lpstr>
      <vt:lpstr>Geneesmiddelen die bloedstolling beïnvloeden</vt:lpstr>
      <vt:lpstr>Bloedgroepen (ABO)</vt:lpstr>
      <vt:lpstr>PowerPoint-presentatie</vt:lpstr>
      <vt:lpstr>PowerPoint-presentatie</vt:lpstr>
      <vt:lpstr>Bloedtransfusie</vt:lpstr>
      <vt:lpstr>Rhesusstelsel</vt:lpstr>
      <vt:lpstr>Rh- en zwangerschap</vt:lpstr>
      <vt:lpstr>Vervolg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Bloed (H3 A/F)</dc:title>
  <dc:creator>Hanneke van Tuinen</dc:creator>
  <cp:lastModifiedBy>Hanneke van Tuinen</cp:lastModifiedBy>
  <cp:revision>3</cp:revision>
  <dcterms:created xsi:type="dcterms:W3CDTF">2021-01-12T09:40:24Z</dcterms:created>
  <dcterms:modified xsi:type="dcterms:W3CDTF">2021-01-12T10:01:50Z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0x0101007EE83C1F785C764F9A38FCBEC29DD7B3</vt:lpwstr>
  </property>
</Properties>
</file>